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264" r:id="rId3"/>
    <p:sldId id="270" r:id="rId4"/>
    <p:sldId id="271" r:id="rId5"/>
    <p:sldId id="274" r:id="rId6"/>
    <p:sldId id="272" r:id="rId7"/>
    <p:sldId id="257" r:id="rId8"/>
    <p:sldId id="273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261" r:id="rId37"/>
    <p:sldId id="263" r:id="rId38"/>
    <p:sldId id="265" r:id="rId39"/>
    <p:sldId id="266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28" r:id="rId49"/>
    <p:sldId id="329" r:id="rId50"/>
    <p:sldId id="267" r:id="rId51"/>
    <p:sldId id="317" r:id="rId52"/>
    <p:sldId id="318" r:id="rId53"/>
    <p:sldId id="313" r:id="rId54"/>
    <p:sldId id="314" r:id="rId55"/>
    <p:sldId id="315" r:id="rId56"/>
    <p:sldId id="316" r:id="rId57"/>
    <p:sldId id="327" r:id="rId58"/>
    <p:sldId id="330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31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740" y="-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56542C-DF95-40A8-B650-03A418B1E3AB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EFEF01-CCAE-419D-8423-04C2A484F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87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FEF01-CCAE-419D-8423-04C2A484F7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8553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6142F-30E1-499C-B0ED-6BC474A557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448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6142F-30E1-499C-B0ED-6BC474A557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14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6142F-30E1-499C-B0ED-6BC474A557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315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6142F-30E1-499C-B0ED-6BC474A557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9657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6142F-30E1-499C-B0ED-6BC474A557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467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6142F-30E1-499C-B0ED-6BC474A5577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437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6142F-30E1-499C-B0ED-6BC474A5577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575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6142F-30E1-499C-B0ED-6BC474A5577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953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6142F-30E1-499C-B0ED-6BC474A5577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858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6142F-30E1-499C-B0ED-6BC474A5577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651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FEF01-CCAE-419D-8423-04C2A484F7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619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6142F-30E1-499C-B0ED-6BC474A5577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649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6142F-30E1-499C-B0ED-6BC474A5577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6185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6142F-30E1-499C-B0ED-6BC474A5577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7589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6142F-30E1-499C-B0ED-6BC474A5577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549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6142F-30E1-499C-B0ED-6BC474A5577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3923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6142F-30E1-499C-B0ED-6BC474A5577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449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6142F-30E1-499C-B0ED-6BC474A5577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4336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6142F-30E1-499C-B0ED-6BC474A5577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2443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6142F-30E1-499C-B0ED-6BC474A5577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6852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6142F-30E1-499C-B0ED-6BC474A5577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152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FEF01-CCAE-419D-8423-04C2A484F7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188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6142F-30E1-499C-B0ED-6BC474A5577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9074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6142F-30E1-499C-B0ED-6BC474A5577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5946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6142F-30E1-499C-B0ED-6BC474A5577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6374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6142F-30E1-499C-B0ED-6BC474A5577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7127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6142F-30E1-499C-B0ED-6BC474A5577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446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6142F-30E1-499C-B0ED-6BC474A5577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7584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FEF01-CCAE-419D-8423-04C2A484F78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3249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FEF01-CCAE-419D-8423-04C2A484F78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2577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FEF01-CCAE-419D-8423-04C2A484F78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956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FEF01-CCAE-419D-8423-04C2A484F78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918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FEF01-CCAE-419D-8423-04C2A484F78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9102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FEF01-CCAE-419D-8423-04C2A484F78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1701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6142F-30E1-499C-B0ED-6BC474A5577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622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6142F-30E1-499C-B0ED-6BC474A5577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059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6142F-30E1-499C-B0ED-6BC474A5577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411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6142F-30E1-499C-B0ED-6BC474A5577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8183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6142F-30E1-499C-B0ED-6BC474A5577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0102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6142F-30E1-499C-B0ED-6BC474A5577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596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6142F-30E1-499C-B0ED-6BC474A5577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4310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47933-BFE3-4CB6-8F01-FA72E5C3C43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4938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47933-BFE3-4CB6-8F01-FA72E5C3C43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711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FEF01-CCAE-419D-8423-04C2A484F78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8822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FEF01-CCAE-419D-8423-04C2A484F78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6530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FEF01-CCAE-419D-8423-04C2A484F78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507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FEF01-CCAE-419D-8423-04C2A484F78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17010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6142F-30E1-499C-B0ED-6BC474A5577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44081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6142F-30E1-499C-B0ED-6BC474A5577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04959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6142F-30E1-499C-B0ED-6BC474A5577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8340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6142F-30E1-499C-B0ED-6BC474A5577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242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FEF01-CCAE-419D-8423-04C2A484F78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1067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FEF01-CCAE-419D-8423-04C2A484F78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69118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6142F-30E1-499C-B0ED-6BC474A5577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757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FEF01-CCAE-419D-8423-04C2A484F78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2329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6142F-30E1-499C-B0ED-6BC474A5577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92803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6142F-30E1-499C-B0ED-6BC474A5577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9558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6142F-30E1-499C-B0ED-6BC474A5577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45911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6142F-30E1-499C-B0ED-6BC474A5577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899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6142F-30E1-499C-B0ED-6BC474A5577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5154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6142F-30E1-499C-B0ED-6BC474A5577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4889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6142F-30E1-499C-B0ED-6BC474A5577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8741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62A4D-E77A-4D6E-9DBC-1E7721571211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444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FEF01-CCAE-419D-8423-04C2A484F78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511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FEF01-CCAE-419D-8423-04C2A484F78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170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6142F-30E1-499C-B0ED-6BC474A557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33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0533E-62A3-4D8B-84C1-EE0F294F7FD6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CC020-5ABA-4AD4-9C2D-43A781594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42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0533E-62A3-4D8B-84C1-EE0F294F7FD6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CC020-5ABA-4AD4-9C2D-43A781594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66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0533E-62A3-4D8B-84C1-EE0F294F7FD6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CC020-5ABA-4AD4-9C2D-43A781594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402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0533E-62A3-4D8B-84C1-EE0F294F7FD6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CC020-5ABA-4AD4-9C2D-43A781594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63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0533E-62A3-4D8B-84C1-EE0F294F7FD6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CC020-5ABA-4AD4-9C2D-43A781594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43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0533E-62A3-4D8B-84C1-EE0F294F7FD6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CC020-5ABA-4AD4-9C2D-43A781594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357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0533E-62A3-4D8B-84C1-EE0F294F7FD6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CC020-5ABA-4AD4-9C2D-43A781594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36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0533E-62A3-4D8B-84C1-EE0F294F7FD6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CC020-5ABA-4AD4-9C2D-43A781594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811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0533E-62A3-4D8B-84C1-EE0F294F7FD6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CC020-5ABA-4AD4-9C2D-43A781594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590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0533E-62A3-4D8B-84C1-EE0F294F7FD6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CC020-5ABA-4AD4-9C2D-43A781594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123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0533E-62A3-4D8B-84C1-EE0F294F7FD6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CC020-5ABA-4AD4-9C2D-43A781594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31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0533E-62A3-4D8B-84C1-EE0F294F7FD6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CC020-5ABA-4AD4-9C2D-43A781594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86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0" y="1828800"/>
            <a:ext cx="7391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10 HỘI CHỨNG THẬN HỌC</a:t>
            </a:r>
            <a:endParaRPr lang="en-US" sz="44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62200" y="3962400"/>
            <a:ext cx="4191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Ths.Bs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.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Bùi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Thị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Ngọc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Yến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PM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Thận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, BM.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Nội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, ĐH YD TPHCM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38400" y="2895600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>
                <a:solidFill>
                  <a:srgbClr val="00B0F0"/>
                </a:solidFill>
              </a:rPr>
              <a:t>Lớp</a:t>
            </a:r>
            <a:r>
              <a:rPr lang="en-US" sz="3600" dirty="0" smtClean="0">
                <a:solidFill>
                  <a:srgbClr val="00B0F0"/>
                </a:solidFill>
              </a:rPr>
              <a:t> </a:t>
            </a:r>
            <a:r>
              <a:rPr lang="en-US" sz="3600" dirty="0" err="1" smtClean="0">
                <a:solidFill>
                  <a:srgbClr val="00B0F0"/>
                </a:solidFill>
              </a:rPr>
              <a:t>hè</a:t>
            </a:r>
            <a:r>
              <a:rPr lang="en-US" sz="3600" dirty="0" smtClean="0">
                <a:solidFill>
                  <a:srgbClr val="00B0F0"/>
                </a:solidFill>
              </a:rPr>
              <a:t> 2019</a:t>
            </a:r>
            <a:endParaRPr lang="en-US" sz="3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9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71604" y="571480"/>
            <a:ext cx="5681650" cy="511156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latin typeface="Arial" pitchFamily="34" charset="0"/>
                <a:cs typeface="Arial" pitchFamily="34" charset="0"/>
              </a:rPr>
              <a:t>1. HỘI CHỨNG VIÊM THẬN</a:t>
            </a:r>
            <a:endParaRPr lang="en-US"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1472" y="5143512"/>
            <a:ext cx="7215238" cy="739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 err="1" smtClean="0">
                <a:solidFill>
                  <a:srgbClr val="FF0000"/>
                </a:solidFill>
              </a:rPr>
              <a:t>Viêm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</a:rPr>
              <a:t>ống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</a:rPr>
              <a:t>thận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</a:rPr>
              <a:t>mô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</a:rPr>
              <a:t>kẽ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</a:rPr>
              <a:t>cấp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43042" y="2143116"/>
            <a:ext cx="621510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en-US" sz="2400" dirty="0" err="1" smtClean="0"/>
              <a:t>Viêm</a:t>
            </a:r>
            <a:r>
              <a:rPr lang="en-US" sz="2400" dirty="0" smtClean="0"/>
              <a:t> </a:t>
            </a:r>
            <a:r>
              <a:rPr lang="en-US" sz="2400" dirty="0" err="1" smtClean="0"/>
              <a:t>cầu</a:t>
            </a:r>
            <a:r>
              <a:rPr lang="en-US" sz="2400" dirty="0" smtClean="0"/>
              <a:t> </a:t>
            </a:r>
            <a:r>
              <a:rPr lang="en-US" sz="2400" dirty="0" err="1" smtClean="0"/>
              <a:t>thận</a:t>
            </a:r>
            <a:r>
              <a:rPr lang="en-US" sz="2400" dirty="0" smtClean="0"/>
              <a:t> </a:t>
            </a:r>
            <a:r>
              <a:rPr lang="en-US" sz="2400" dirty="0" err="1" smtClean="0"/>
              <a:t>tăng</a:t>
            </a:r>
            <a:r>
              <a:rPr lang="en-US" sz="2400" dirty="0" smtClean="0"/>
              <a:t> </a:t>
            </a:r>
            <a:r>
              <a:rPr lang="en-US" sz="2400" dirty="0" err="1" smtClean="0"/>
              <a:t>sinh</a:t>
            </a:r>
            <a:r>
              <a:rPr lang="en-US" sz="2400" dirty="0" smtClean="0"/>
              <a:t> </a:t>
            </a:r>
            <a:r>
              <a:rPr lang="en-US" sz="2400" dirty="0" err="1" smtClean="0"/>
              <a:t>lan</a:t>
            </a:r>
            <a:r>
              <a:rPr lang="en-US" sz="2400" dirty="0" smtClean="0"/>
              <a:t> </a:t>
            </a:r>
            <a:r>
              <a:rPr lang="en-US" sz="2400" dirty="0" err="1" smtClean="0"/>
              <a:t>tỏa</a:t>
            </a:r>
            <a:endParaRPr lang="en-US" sz="2400" dirty="0" smtClean="0"/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2400" dirty="0" err="1" smtClean="0"/>
              <a:t>Viêm</a:t>
            </a:r>
            <a:r>
              <a:rPr lang="en-US" sz="2400" dirty="0" smtClean="0"/>
              <a:t> </a:t>
            </a:r>
            <a:r>
              <a:rPr lang="en-US" sz="2400" dirty="0" err="1" smtClean="0"/>
              <a:t>cầu</a:t>
            </a:r>
            <a:r>
              <a:rPr lang="en-US" sz="2400" dirty="0" smtClean="0"/>
              <a:t> </a:t>
            </a:r>
            <a:r>
              <a:rPr lang="en-US" sz="2400" dirty="0" err="1" smtClean="0"/>
              <a:t>thận</a:t>
            </a:r>
            <a:r>
              <a:rPr lang="en-US" sz="2400" dirty="0" smtClean="0"/>
              <a:t> </a:t>
            </a:r>
            <a:r>
              <a:rPr lang="en-US" sz="2800" dirty="0" err="1" smtClean="0"/>
              <a:t>màng</a:t>
            </a:r>
            <a:r>
              <a:rPr lang="en-US" sz="2400" dirty="0" smtClean="0"/>
              <a:t> </a:t>
            </a:r>
            <a:r>
              <a:rPr lang="en-US" sz="2400" dirty="0" err="1" smtClean="0"/>
              <a:t>tăng</a:t>
            </a:r>
            <a:r>
              <a:rPr lang="en-US" sz="2400" dirty="0" smtClean="0"/>
              <a:t> </a:t>
            </a:r>
            <a:r>
              <a:rPr lang="en-US" sz="2400" dirty="0" err="1" smtClean="0"/>
              <a:t>sinh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571604" y="4643446"/>
            <a:ext cx="4929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- </a:t>
            </a:r>
            <a:r>
              <a:rPr lang="en-US" sz="2800" dirty="0" err="1" smtClean="0"/>
              <a:t>Viêm</a:t>
            </a:r>
            <a:r>
              <a:rPr lang="en-US" sz="2800" dirty="0" smtClean="0"/>
              <a:t> </a:t>
            </a:r>
            <a:r>
              <a:rPr lang="en-US" sz="2800" dirty="0" err="1" smtClean="0"/>
              <a:t>cầu</a:t>
            </a:r>
            <a:r>
              <a:rPr lang="en-US" sz="2800" dirty="0" smtClean="0"/>
              <a:t> </a:t>
            </a:r>
            <a:r>
              <a:rPr lang="en-US" sz="2800" dirty="0" err="1" smtClean="0"/>
              <a:t>thận</a:t>
            </a:r>
            <a:r>
              <a:rPr lang="en-US" sz="2800" dirty="0" smtClean="0"/>
              <a:t> </a:t>
            </a:r>
            <a:r>
              <a:rPr lang="en-US" sz="2800" dirty="0" err="1" smtClean="0"/>
              <a:t>liềm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42910" y="1357298"/>
            <a:ext cx="6143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</a:rPr>
              <a:t>Viêm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</a:rPr>
              <a:t>cầu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</a:rPr>
              <a:t>thận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</a:rPr>
              <a:t>cấp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910" y="3857628"/>
            <a:ext cx="7072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</a:rPr>
              <a:t>Viêm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</a:rPr>
              <a:t>cầu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</a:rPr>
              <a:t>thận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</a:rPr>
              <a:t>tiến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</a:rPr>
              <a:t>triển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</a:rPr>
              <a:t>nhanh</a:t>
            </a:r>
            <a:endParaRPr lang="en-US" sz="32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78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4678" y="285728"/>
            <a:ext cx="5681650" cy="511156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latin typeface="Arial" pitchFamily="34" charset="0"/>
                <a:cs typeface="Arial" pitchFamily="34" charset="0"/>
              </a:rPr>
              <a:t>1. HỘI CHỨNG VIÊM THẬN</a:t>
            </a:r>
            <a:endParaRPr lang="en-US"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28596" y="1671638"/>
            <a:ext cx="8001056" cy="2185990"/>
          </a:xfrm>
        </p:spPr>
        <p:txBody>
          <a:bodyPr>
            <a:normAutofit fontScale="77500" lnSpcReduction="20000"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Tình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trạng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viêm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ở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cầu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thận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đặc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trưng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bằng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tiểu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máu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từ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cầu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thận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và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trụ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nước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tiểu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hoạt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động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biểu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hiện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bằng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tiểu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hồng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cầu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biến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dạng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và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trụ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hồng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cầu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thường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có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bạch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cầu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niệu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và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trụ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bạch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cầu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57884" y="6417254"/>
            <a:ext cx="3000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latin typeface="Arial" pitchFamily="34" charset="0"/>
                <a:cs typeface="Arial" pitchFamily="34" charset="0"/>
              </a:rPr>
              <a:t>The Kidney 9th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4143380"/>
            <a:ext cx="3643338" cy="240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5143504" y="4572008"/>
            <a:ext cx="2500330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viêm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thận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r>
              <a:rPr lang="en-US" dirty="0" smtClean="0"/>
              <a:t> </a:t>
            </a:r>
            <a:r>
              <a:rPr lang="en-US" dirty="0" err="1" smtClean="0"/>
              <a:t>hậu</a:t>
            </a:r>
            <a:r>
              <a:rPr lang="en-US" dirty="0" smtClean="0"/>
              <a:t> </a:t>
            </a:r>
            <a:r>
              <a:rPr lang="en-US" dirty="0" err="1" smtClean="0"/>
              <a:t>nhiễm</a:t>
            </a:r>
            <a:r>
              <a:rPr lang="en-US" dirty="0" smtClean="0"/>
              <a:t>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trùng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57158" y="928670"/>
            <a:ext cx="6143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</a:rPr>
              <a:t>Viêm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</a:rPr>
              <a:t>cầu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</a:rPr>
              <a:t>thận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</a:rPr>
              <a:t>cấp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50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0034" y="2357430"/>
            <a:ext cx="8258204" cy="4186254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  <a:buBlip>
                <a:blip r:embed="rId3"/>
              </a:buBlip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Nhiễm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trùng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liên</a:t>
            </a:r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cầu</a:t>
            </a:r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trùng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viêm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nội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tâm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mạc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nhiễm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trùng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thương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hàn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pneumococci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giang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mai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viêm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màng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não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HBV,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quai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bị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sởi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thủy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đậu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KST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sốt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rét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toxoplasmosis</a:t>
            </a:r>
          </a:p>
          <a:p>
            <a:pPr>
              <a:spcAft>
                <a:spcPts val="600"/>
              </a:spcAft>
              <a:buBlip>
                <a:blip r:embed="rId3"/>
              </a:buBlip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Bệnh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hệ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thống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: Lupus,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viêm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mạch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HC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Henoch-Scholein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HC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Goodpasture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600"/>
              </a:spcAft>
              <a:buBlip>
                <a:blip r:embed="rId3"/>
              </a:buBlip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Bệnh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cầu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thận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nguyên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phát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: VCT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tăng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sinh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màng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bệnh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thận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IgA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VCT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tăng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sinh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trung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mô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600"/>
              </a:spcAft>
              <a:buBlip>
                <a:blip r:embed="rId3"/>
              </a:buBlip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NN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khác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: HC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Gullanin-Berre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xạ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trị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chủng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ngừa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,...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8596" y="1714488"/>
            <a:ext cx="2928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Nguyên</a:t>
            </a:r>
            <a:r>
              <a:rPr lang="en-US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nhân</a:t>
            </a:r>
            <a:endParaRPr lang="en-US" sz="2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857488" y="142852"/>
            <a:ext cx="6286512" cy="654032"/>
          </a:xfrm>
          <a:solidFill>
            <a:srgbClr val="99CCFF"/>
          </a:solidFill>
        </p:spPr>
        <p:txBody>
          <a:bodyPr>
            <a:noAutofit/>
          </a:bodyPr>
          <a:lstStyle/>
          <a:p>
            <a:pPr algn="r"/>
            <a:r>
              <a:rPr lang="en-US" sz="3200" b="1" dirty="0" smtClean="0">
                <a:latin typeface="Arial" pitchFamily="34" charset="0"/>
                <a:cs typeface="Arial" pitchFamily="34" charset="0"/>
              </a:rPr>
              <a:t>1. HỘI CHỨNG VIÊM THẬN</a:t>
            </a:r>
            <a:endParaRPr lang="en-US"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7158" y="928670"/>
            <a:ext cx="6143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</a:rPr>
              <a:t>Viêm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</a:rPr>
              <a:t>cầu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</a:rPr>
              <a:t>thận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</a:rPr>
              <a:t>cấp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24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42910" y="1928802"/>
            <a:ext cx="7500990" cy="3929090"/>
          </a:xfrm>
        </p:spPr>
        <p:txBody>
          <a:bodyPr>
            <a:normAutofit fontScale="85000" lnSpcReduction="20000"/>
          </a:bodyPr>
          <a:lstStyle/>
          <a:p>
            <a:pPr>
              <a:spcAft>
                <a:spcPts val="600"/>
              </a:spcAft>
              <a:buNone/>
            </a:pPr>
            <a:r>
              <a:rPr lang="en-US" sz="28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Triệu</a:t>
            </a:r>
            <a:r>
              <a:rPr lang="en-US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chứng</a:t>
            </a:r>
            <a:r>
              <a:rPr lang="en-US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:</a:t>
            </a:r>
          </a:p>
          <a:p>
            <a:pPr>
              <a:spcAft>
                <a:spcPts val="600"/>
              </a:spcAft>
              <a:buFont typeface="Arial" pitchFamily="34" charset="0"/>
              <a:buChar char="−"/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Thiểu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niệu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600"/>
              </a:spcAft>
              <a:buFont typeface="Arial" pitchFamily="34" charset="0"/>
              <a:buChar char="−"/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Tăng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huyết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áp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600"/>
              </a:spcAft>
              <a:buFont typeface="Arial" pitchFamily="34" charset="0"/>
              <a:buChar char="−"/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Phù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600"/>
              </a:spcAft>
              <a:buFont typeface="Arial" pitchFamily="34" charset="0"/>
              <a:buChar char="−"/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Tiểu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máu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vi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thể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hoặc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đại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thể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đơn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độc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từng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đợt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hoặc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kéo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dài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600"/>
              </a:spcAft>
              <a:buFont typeface="Arial" pitchFamily="34" charset="0"/>
              <a:buChar char="−"/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Giảm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độc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lọc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cầu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thận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600"/>
              </a:spcAft>
              <a:buFont typeface="Arial" pitchFamily="34" charset="0"/>
              <a:buChar char="−"/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Tiểu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protein (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có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thể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ngưỡng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HCTH)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15008" y="6335933"/>
            <a:ext cx="30003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Arial" pitchFamily="34" charset="0"/>
                <a:cs typeface="Arial" pitchFamily="34" charset="0"/>
              </a:rPr>
              <a:t>The Kidney 9th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857488" y="214290"/>
            <a:ext cx="6286512" cy="654032"/>
          </a:xfrm>
          <a:prstGeom prst="rect">
            <a:avLst/>
          </a:prstGeom>
          <a:solidFill>
            <a:srgbClr val="99CCFF"/>
          </a:solidFill>
        </p:spPr>
        <p:txBody>
          <a:bodyPr vert="horz" anchor="b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small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1. HỘI CHỨNG VIÊM THẬN</a:t>
            </a:r>
            <a:endParaRPr kumimoji="0" lang="en-US" sz="32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1142984"/>
            <a:ext cx="6143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</a:rPr>
              <a:t>Viêm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</a:rPr>
              <a:t>cầu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</a:rPr>
              <a:t>thận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</a:rPr>
              <a:t>cấp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44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4572008"/>
            <a:ext cx="3305175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4876" y="4572008"/>
            <a:ext cx="3371850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00034" y="2074641"/>
            <a:ext cx="8215370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Nước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tiểu</a:t>
            </a:r>
            <a:endParaRPr lang="en-US" sz="2400" b="1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−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Tiểu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máu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hồng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cầu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biến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dạng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trụ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hồng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cầu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tiểu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bạch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cầu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trụ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bạch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cầu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>
              <a:buFont typeface="Arial" pitchFamily="34" charset="0"/>
              <a:buChar char="−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Tiểu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protein,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lượng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ít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hoặc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nhiều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có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thể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mức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HCTH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857488" y="142852"/>
            <a:ext cx="6286512" cy="654032"/>
          </a:xfrm>
          <a:prstGeom prst="rect">
            <a:avLst/>
          </a:prstGeom>
          <a:solidFill>
            <a:srgbClr val="99CCFF"/>
          </a:solidFill>
        </p:spPr>
        <p:txBody>
          <a:bodyPr vert="horz" anchor="b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sm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1. HỘI CHỨNG VIÊM THẬN</a:t>
            </a:r>
            <a:endParaRPr kumimoji="0" lang="en-US" sz="32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1472" y="1548458"/>
            <a:ext cx="2857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Cận</a:t>
            </a:r>
            <a:r>
              <a:rPr lang="en-US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lâm</a:t>
            </a:r>
            <a:r>
              <a:rPr lang="en-US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sàng</a:t>
            </a:r>
            <a:endParaRPr lang="en-US" sz="2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158" y="986837"/>
            <a:ext cx="6143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</a:rPr>
              <a:t>Viêm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</a:rPr>
              <a:t>cầu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</a:rPr>
              <a:t>thận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</a:rPr>
              <a:t>cấp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52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71472" y="1500174"/>
            <a:ext cx="8258204" cy="1071570"/>
          </a:xfrm>
        </p:spPr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BUN,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Creatinine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(GFR), ion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đồ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AST, ALT, C3, C4</a:t>
            </a:r>
          </a:p>
          <a:p>
            <a:pPr>
              <a:buNone/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Xét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nghiệm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tầm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soát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nguyên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nhân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857488" y="142852"/>
            <a:ext cx="6286512" cy="654032"/>
          </a:xfrm>
          <a:prstGeom prst="rect">
            <a:avLst/>
          </a:prstGeom>
          <a:solidFill>
            <a:srgbClr val="99CCFF"/>
          </a:solidFill>
        </p:spPr>
        <p:txBody>
          <a:bodyPr vert="horz" anchor="b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sm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1. HỘI CHỨNG VIÊM THẬN</a:t>
            </a:r>
            <a:endParaRPr kumimoji="0" lang="en-US" sz="32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034" y="928670"/>
            <a:ext cx="2857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Cận</a:t>
            </a:r>
            <a:r>
              <a:rPr lang="en-US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lâm</a:t>
            </a:r>
            <a:r>
              <a:rPr lang="en-US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sàng</a:t>
            </a:r>
            <a:endParaRPr lang="en-US" sz="2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57158" y="2893716"/>
          <a:ext cx="8572560" cy="3535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57520"/>
                <a:gridCol w="2857520"/>
                <a:gridCol w="28575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C3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, C4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giảm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C3 </a:t>
                      </a:r>
                      <a:r>
                        <a:rPr lang="en-US" sz="2000" dirty="0" err="1" smtClean="0">
                          <a:latin typeface="Arial" pitchFamily="34" charset="0"/>
                          <a:cs typeface="Arial" pitchFamily="34" charset="0"/>
                        </a:rPr>
                        <a:t>giảm</a:t>
                      </a:r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,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C4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bình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thường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C3, C4 </a:t>
                      </a:r>
                      <a:r>
                        <a:rPr lang="en-US" sz="2000" dirty="0" err="1" smtClean="0">
                          <a:latin typeface="Arial" pitchFamily="34" charset="0"/>
                          <a:cs typeface="Arial" pitchFamily="34" charset="0"/>
                        </a:rPr>
                        <a:t>bình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thường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−"/>
                      </a:pPr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Lupus </a:t>
                      </a:r>
                      <a:r>
                        <a:rPr lang="en-US" sz="2000" dirty="0" err="1" smtClean="0">
                          <a:latin typeface="Arial" pitchFamily="34" charset="0"/>
                          <a:cs typeface="Arial" pitchFamily="34" charset="0"/>
                        </a:rPr>
                        <a:t>đỏ</a:t>
                      </a:r>
                      <a:endParaRPr lang="en-US" sz="2000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>
                        <a:buFont typeface="Arial" pitchFamily="34" charset="0"/>
                        <a:buChar char="−"/>
                      </a:pPr>
                      <a:r>
                        <a:rPr lang="en-US" sz="2000" dirty="0" err="1" smtClean="0">
                          <a:latin typeface="Arial" pitchFamily="34" charset="0"/>
                          <a:cs typeface="Arial" pitchFamily="34" charset="0"/>
                        </a:rPr>
                        <a:t>Tăng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Cryoglobulin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máu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(VG B)</a:t>
                      </a:r>
                    </a:p>
                    <a:p>
                      <a:pPr>
                        <a:buFont typeface="Arial" pitchFamily="34" charset="0"/>
                        <a:buChar char="−"/>
                      </a:pP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Viêm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nội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tâm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mạc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nhiễm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trùng</a:t>
                      </a:r>
                      <a:endParaRPr lang="en-US" sz="2000" baseline="0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>
                        <a:buFont typeface="Arial" pitchFamily="34" charset="0"/>
                        <a:buChar char="−"/>
                      </a:pP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Shunt</a:t>
                      </a:r>
                    </a:p>
                    <a:p>
                      <a:pPr>
                        <a:buFont typeface="Arial" pitchFamily="34" charset="0"/>
                        <a:buChar char="−"/>
                      </a:pP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Viêm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cầu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thận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tăng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sinh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màng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loại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1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−"/>
                      </a:pPr>
                      <a:r>
                        <a:rPr lang="en-US" sz="2000" dirty="0" err="1" smtClean="0">
                          <a:latin typeface="Arial" pitchFamily="34" charset="0"/>
                          <a:cs typeface="Arial" pitchFamily="34" charset="0"/>
                        </a:rPr>
                        <a:t>Viêm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cầu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thận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cấp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hậu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nhiễm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liên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cầu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trùng</a:t>
                      </a:r>
                      <a:endParaRPr lang="en-US" sz="2000" baseline="0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>
                        <a:buFont typeface="Arial" pitchFamily="34" charset="0"/>
                        <a:buChar char="−"/>
                      </a:pP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Viêm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cầu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thận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tăng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sinh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màng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loại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2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−"/>
                      </a:pPr>
                      <a:r>
                        <a:rPr lang="en-US" sz="2000" dirty="0" err="1" smtClean="0">
                          <a:latin typeface="Arial" pitchFamily="34" charset="0"/>
                          <a:cs typeface="Arial" pitchFamily="34" charset="0"/>
                        </a:rPr>
                        <a:t>Viêm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nút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quanh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động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mạch</a:t>
                      </a:r>
                      <a:endParaRPr lang="en-US" sz="2000" baseline="0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>
                        <a:buFont typeface="Arial" pitchFamily="34" charset="0"/>
                        <a:buChar char="−"/>
                      </a:pP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U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hạt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Wengener</a:t>
                      </a:r>
                      <a:endParaRPr lang="en-US" sz="2000" baseline="0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>
                        <a:buFont typeface="Arial" pitchFamily="34" charset="0"/>
                        <a:buChar char="−"/>
                      </a:pP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Viêm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mạch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máu</a:t>
                      </a:r>
                      <a:endParaRPr lang="en-US" sz="2000" baseline="0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>
                        <a:buFont typeface="Arial" pitchFamily="34" charset="0"/>
                        <a:buChar char="−"/>
                      </a:pP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Henoch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Scholein</a:t>
                      </a:r>
                      <a:endParaRPr lang="en-US" sz="2000" baseline="0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>
                        <a:buFont typeface="Arial" pitchFamily="34" charset="0"/>
                        <a:buChar char="−"/>
                      </a:pP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HC Good-pasture</a:t>
                      </a:r>
                    </a:p>
                    <a:p>
                      <a:pPr>
                        <a:buFont typeface="Arial" pitchFamily="34" charset="0"/>
                        <a:buChar char="−"/>
                      </a:pP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Bệnh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thận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IgA</a:t>
                      </a:r>
                      <a:endParaRPr lang="en-US" sz="2000" baseline="0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>
                        <a:buFont typeface="Arial" pitchFamily="34" charset="0"/>
                        <a:buChar char="−"/>
                      </a:pP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Anti GBM</a:t>
                      </a:r>
                    </a:p>
                    <a:p>
                      <a:pPr>
                        <a:buFont typeface="Arial" pitchFamily="34" charset="0"/>
                        <a:buChar char="−"/>
                      </a:pP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Pauci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immune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415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071538" y="2357430"/>
            <a:ext cx="6853262" cy="3902208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Char char="−"/>
            </a:pPr>
            <a:r>
              <a:rPr lang="en-US" dirty="0" smtClean="0"/>
              <a:t>ASO</a:t>
            </a:r>
          </a:p>
          <a:p>
            <a:pPr>
              <a:buFontTx/>
              <a:buChar char="−"/>
            </a:pPr>
            <a:r>
              <a:rPr lang="en-US" dirty="0" smtClean="0"/>
              <a:t>ANA, anti-</a:t>
            </a:r>
            <a:r>
              <a:rPr lang="en-US" dirty="0" err="1" smtClean="0"/>
              <a:t>dsDNA</a:t>
            </a:r>
            <a:r>
              <a:rPr lang="en-US" dirty="0" smtClean="0"/>
              <a:t>, </a:t>
            </a:r>
            <a:r>
              <a:rPr lang="en-US" dirty="0" err="1" smtClean="0"/>
              <a:t>antiSmith</a:t>
            </a:r>
            <a:r>
              <a:rPr lang="en-US" dirty="0" smtClean="0"/>
              <a:t>, </a:t>
            </a:r>
            <a:r>
              <a:rPr lang="en-US" dirty="0" err="1" smtClean="0"/>
              <a:t>antiRho</a:t>
            </a:r>
            <a:r>
              <a:rPr lang="en-US" dirty="0" smtClean="0"/>
              <a:t>, </a:t>
            </a:r>
          </a:p>
          <a:p>
            <a:pPr>
              <a:buFontTx/>
              <a:buChar char="−"/>
            </a:pPr>
            <a:r>
              <a:rPr lang="en-US" dirty="0" smtClean="0"/>
              <a:t>p-ANCA, c-ANCA</a:t>
            </a:r>
          </a:p>
          <a:p>
            <a:pPr>
              <a:buFontTx/>
              <a:buChar char="−"/>
            </a:pPr>
            <a:r>
              <a:rPr lang="en-US" dirty="0" smtClean="0"/>
              <a:t>anti-GBM, </a:t>
            </a:r>
          </a:p>
          <a:p>
            <a:pPr>
              <a:buFontTx/>
              <a:buChar char="−"/>
            </a:pPr>
            <a:r>
              <a:rPr lang="en-US" dirty="0" smtClean="0"/>
              <a:t>HIV, HCV, HIV</a:t>
            </a:r>
          </a:p>
          <a:p>
            <a:pPr>
              <a:buFontTx/>
              <a:buChar char="−"/>
            </a:pPr>
            <a:r>
              <a:rPr lang="en-US" dirty="0" err="1" smtClean="0"/>
              <a:t>Giang</a:t>
            </a:r>
            <a:r>
              <a:rPr lang="en-US" dirty="0" smtClean="0"/>
              <a:t> </a:t>
            </a:r>
            <a:r>
              <a:rPr lang="en-US" dirty="0" err="1" smtClean="0"/>
              <a:t>mai</a:t>
            </a:r>
            <a:endParaRPr lang="en-US" dirty="0" smtClean="0"/>
          </a:p>
          <a:p>
            <a:pPr>
              <a:buFontTx/>
              <a:buChar char="−"/>
            </a:pPr>
            <a:r>
              <a:rPr lang="en-US" dirty="0" err="1" smtClean="0"/>
              <a:t>Viêm</a:t>
            </a:r>
            <a:r>
              <a:rPr lang="en-US" dirty="0" smtClean="0"/>
              <a:t> </a:t>
            </a:r>
            <a:r>
              <a:rPr lang="en-US" dirty="0" err="1" smtClean="0"/>
              <a:t>nội</a:t>
            </a:r>
            <a:r>
              <a:rPr lang="en-US" dirty="0" smtClean="0"/>
              <a:t> </a:t>
            </a:r>
            <a:r>
              <a:rPr lang="en-US" dirty="0" err="1" smtClean="0"/>
              <a:t>tâm</a:t>
            </a:r>
            <a:r>
              <a:rPr lang="en-US" dirty="0" smtClean="0"/>
              <a:t> </a:t>
            </a:r>
            <a:r>
              <a:rPr lang="en-US" dirty="0" err="1" smtClean="0"/>
              <a:t>mạc</a:t>
            </a:r>
            <a:r>
              <a:rPr lang="en-US" dirty="0" smtClean="0"/>
              <a:t> </a:t>
            </a:r>
            <a:r>
              <a:rPr lang="en-US" dirty="0" err="1" smtClean="0"/>
              <a:t>nhiễm</a:t>
            </a:r>
            <a:r>
              <a:rPr lang="en-US" dirty="0" smtClean="0"/>
              <a:t> </a:t>
            </a:r>
            <a:r>
              <a:rPr lang="en-US" dirty="0" err="1" smtClean="0"/>
              <a:t>trùng</a:t>
            </a:r>
            <a:endParaRPr lang="en-US" dirty="0" smtClean="0"/>
          </a:p>
          <a:p>
            <a:pPr>
              <a:buFontTx/>
              <a:buChar char="−"/>
            </a:pPr>
            <a:r>
              <a:rPr lang="en-US" dirty="0" err="1" smtClean="0"/>
              <a:t>Cấy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endParaRPr lang="en-US" dirty="0" smtClean="0"/>
          </a:p>
          <a:p>
            <a:pPr>
              <a:buFontTx/>
              <a:buChar char="−"/>
            </a:pP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857488" y="142852"/>
            <a:ext cx="6286512" cy="654032"/>
          </a:xfrm>
          <a:prstGeom prst="rect">
            <a:avLst/>
          </a:prstGeom>
          <a:solidFill>
            <a:srgbClr val="99CCFF"/>
          </a:solidFill>
        </p:spPr>
        <p:txBody>
          <a:bodyPr vert="horz" anchor="b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sm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1. HỘI CHỨNG VIÊM THẬN</a:t>
            </a:r>
            <a:endParaRPr kumimoji="0" lang="en-US" sz="32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034" y="986837"/>
            <a:ext cx="6143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</a:rPr>
              <a:t>Viêm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</a:rPr>
              <a:t>cầu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</a:rPr>
              <a:t>thận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</a:rPr>
              <a:t>cấp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034" y="1643050"/>
            <a:ext cx="5429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Xét</a:t>
            </a:r>
            <a:r>
              <a:rPr lang="en-US" sz="2800" dirty="0" smtClean="0"/>
              <a:t> </a:t>
            </a:r>
            <a:r>
              <a:rPr lang="en-US" sz="2800" dirty="0" err="1" smtClean="0"/>
              <a:t>nghiệm</a:t>
            </a:r>
            <a:r>
              <a:rPr lang="en-US" sz="2800" dirty="0" smtClean="0"/>
              <a:t> </a:t>
            </a:r>
            <a:r>
              <a:rPr lang="en-US" sz="2800" dirty="0" err="1" smtClean="0"/>
              <a:t>tìm</a:t>
            </a:r>
            <a:r>
              <a:rPr lang="en-US" sz="2800" dirty="0" smtClean="0"/>
              <a:t> </a:t>
            </a:r>
            <a:r>
              <a:rPr lang="en-US" sz="2800" dirty="0" err="1" smtClean="0"/>
              <a:t>nguyên</a:t>
            </a:r>
            <a:r>
              <a:rPr lang="en-US" sz="2800" dirty="0" smtClean="0"/>
              <a:t> </a:t>
            </a:r>
            <a:r>
              <a:rPr lang="en-US" sz="2800" dirty="0" err="1" smtClean="0"/>
              <a:t>nhân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2021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785926"/>
            <a:ext cx="7972452" cy="100013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dirty="0" smtClean="0"/>
              <a:t>- </a:t>
            </a:r>
            <a:r>
              <a:rPr lang="en-US" dirty="0" err="1" smtClean="0"/>
              <a:t>Tổn</a:t>
            </a:r>
            <a:r>
              <a:rPr lang="en-US" dirty="0" smtClean="0"/>
              <a:t> </a:t>
            </a:r>
            <a:r>
              <a:rPr lang="en-US" dirty="0" err="1" smtClean="0"/>
              <a:t>thương</a:t>
            </a:r>
            <a:r>
              <a:rPr lang="en-US" dirty="0" smtClean="0"/>
              <a:t> </a:t>
            </a:r>
            <a:r>
              <a:rPr lang="en-US" dirty="0" err="1" smtClean="0"/>
              <a:t>chủ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ở </a:t>
            </a:r>
            <a:r>
              <a:rPr lang="en-US" dirty="0" err="1" smtClean="0"/>
              <a:t>vùng</a:t>
            </a:r>
            <a:r>
              <a:rPr lang="en-US" dirty="0" smtClean="0"/>
              <a:t> </a:t>
            </a:r>
            <a:r>
              <a:rPr lang="en-US" dirty="0" err="1" smtClean="0"/>
              <a:t>ống</a:t>
            </a:r>
            <a:r>
              <a:rPr lang="en-US" dirty="0" smtClean="0"/>
              <a:t> </a:t>
            </a:r>
            <a:r>
              <a:rPr lang="en-US" dirty="0" err="1" smtClean="0"/>
              <a:t>thận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kẽ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suy</a:t>
            </a:r>
            <a:r>
              <a:rPr lang="en-US" dirty="0" smtClean="0"/>
              <a:t> </a:t>
            </a:r>
            <a:r>
              <a:rPr lang="en-US" dirty="0" err="1" smtClean="0"/>
              <a:t>giảm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thận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857488" y="142852"/>
            <a:ext cx="6286512" cy="654032"/>
          </a:xfrm>
          <a:prstGeom prst="rect">
            <a:avLst/>
          </a:prstGeom>
          <a:solidFill>
            <a:srgbClr val="99CCFF"/>
          </a:solidFill>
        </p:spPr>
        <p:txBody>
          <a:bodyPr vert="horz" anchor="b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sm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1. HỘI CHỨNG VIÊM THẬN</a:t>
            </a:r>
            <a:endParaRPr kumimoji="0" lang="en-US" sz="32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034" y="1000108"/>
            <a:ext cx="6429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Viêm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thận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mô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kẽ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cấp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3298798"/>
            <a:ext cx="3857652" cy="3059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4876" y="3286124"/>
            <a:ext cx="4052899" cy="3026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4097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857488" y="142852"/>
            <a:ext cx="6286512" cy="654032"/>
          </a:xfrm>
          <a:prstGeom prst="rect">
            <a:avLst/>
          </a:prstGeom>
          <a:solidFill>
            <a:srgbClr val="99CCFF"/>
          </a:solidFill>
        </p:spPr>
        <p:txBody>
          <a:bodyPr vert="horz" anchor="b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sm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1. HỘI CHỨNG VIÊM THẬN</a:t>
            </a:r>
            <a:endParaRPr kumimoji="0" lang="en-US" sz="32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034" y="1000108"/>
            <a:ext cx="6429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Viêm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thận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mô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kẽ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cấp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224" y="1928802"/>
            <a:ext cx="750099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Nguyên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nhân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Thuốc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(&gt;75%):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kháng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sinh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(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betalactam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quinolone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macrolide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vancomycin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NSAIDs,…)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Bệnh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hệ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thống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(10-15%): Lupus,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thải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ghép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cấp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sarcodosis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HC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Sjogren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Nhiễm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trùng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(5-10%): vi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khuẩn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siêu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vi,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nấm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,…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Vô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căn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(5-10%)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63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2910" y="1643050"/>
            <a:ext cx="60722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Lâm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sàng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“Tam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chứng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kinh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điển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”:</a:t>
            </a:r>
          </a:p>
          <a:p>
            <a:pPr lvl="1">
              <a:buFontTx/>
              <a:buChar char="-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Sốt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lvl="1">
              <a:buFontTx/>
              <a:buChar char="-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Phát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ban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da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lvl="1">
              <a:buFontTx/>
              <a:buChar char="-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Đau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khớp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857488" y="142852"/>
            <a:ext cx="6286512" cy="654032"/>
          </a:xfrm>
          <a:prstGeom prst="rect">
            <a:avLst/>
          </a:prstGeom>
          <a:solidFill>
            <a:srgbClr val="99CCFF"/>
          </a:solidFill>
        </p:spPr>
        <p:txBody>
          <a:bodyPr vert="horz" anchor="b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sm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1. HỘI CHỨNG VIÊM THẬN</a:t>
            </a:r>
            <a:endParaRPr kumimoji="0" lang="en-US" sz="32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034" y="928670"/>
            <a:ext cx="6429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Viêm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thận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mô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kẽ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cấp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3714752"/>
            <a:ext cx="4214842" cy="297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86380" y="3714752"/>
            <a:ext cx="3293610" cy="2943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71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BN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nam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27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tuổi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nghề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nghiệp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kinh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doanh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NV 15/6/2019,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khoa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nội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tiêu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hóa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Bệnh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sử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cách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nhập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viện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2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tuần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công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tác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tại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Malaysia,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sốt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39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độ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ho,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sổ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mũi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trong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đau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cơ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điều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trị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không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rõ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khoảng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1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tuần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giảm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Cách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nhập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viện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2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ngày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tiêu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phân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đen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3-4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lần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ngày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phân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sệt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không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đóng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khuôn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Không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chóng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mặt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không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ói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Ho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khạc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đàm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trắng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đục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không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khó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thở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24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0" y="533400"/>
            <a:ext cx="716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Tình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huống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lâm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sàng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1: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366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4348" y="2143116"/>
            <a:ext cx="442915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Giảm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độ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lọc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cầu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thận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Toan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hóa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thận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Rối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loạn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điện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giải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Tăng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eosinophil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Tăng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men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gan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Tăng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IgE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Tiểu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protein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Tiểu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bạch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cầu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tiểu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máu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vi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thể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857488" y="142852"/>
            <a:ext cx="6286512" cy="654032"/>
          </a:xfrm>
          <a:prstGeom prst="rect">
            <a:avLst/>
          </a:prstGeom>
          <a:solidFill>
            <a:srgbClr val="99CCFF"/>
          </a:solidFill>
        </p:spPr>
        <p:txBody>
          <a:bodyPr vert="horz" anchor="b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sm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1. HỘI CHỨNG VIÊM THẬN</a:t>
            </a:r>
            <a:endParaRPr kumimoji="0" lang="en-US" sz="32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8596" y="1000108"/>
            <a:ext cx="6429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Viêm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thận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mô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kẽ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cấp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0034" y="1643050"/>
            <a:ext cx="3143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Cận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lâm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sàng</a:t>
            </a:r>
            <a:endParaRPr lang="en-US" sz="28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29190" y="2452698"/>
            <a:ext cx="394335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5922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401080" cy="411481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Tx/>
              <a:buChar char="−"/>
            </a:pPr>
            <a:r>
              <a:rPr lang="en-US" dirty="0" err="1" smtClean="0"/>
              <a:t>Tiểu</a:t>
            </a:r>
            <a:r>
              <a:rPr lang="en-US" dirty="0" smtClean="0"/>
              <a:t> protein ≥ 3,5 g/1,73 m2 </a:t>
            </a:r>
            <a:r>
              <a:rPr lang="en-US" dirty="0" err="1" smtClean="0"/>
              <a:t>da</a:t>
            </a:r>
            <a:r>
              <a:rPr lang="en-US" dirty="0" smtClean="0"/>
              <a:t>/ 24 </a:t>
            </a:r>
            <a:r>
              <a:rPr lang="en-US" dirty="0" err="1" smtClean="0"/>
              <a:t>giờ</a:t>
            </a:r>
            <a:r>
              <a:rPr lang="en-US" dirty="0"/>
              <a:t> </a:t>
            </a:r>
            <a:r>
              <a:rPr lang="en-US" dirty="0" smtClean="0"/>
              <a:t>(≥ 3g/24 </a:t>
            </a:r>
            <a:r>
              <a:rPr lang="en-US" dirty="0" err="1" smtClean="0"/>
              <a:t>giờ</a:t>
            </a:r>
            <a:r>
              <a:rPr lang="en-US" dirty="0" smtClean="0"/>
              <a:t>)</a:t>
            </a:r>
          </a:p>
          <a:p>
            <a:pPr>
              <a:lnSpc>
                <a:spcPct val="150000"/>
              </a:lnSpc>
              <a:buFontTx/>
              <a:buChar char="−"/>
            </a:pPr>
            <a:r>
              <a:rPr lang="en-US" dirty="0" err="1" smtClean="0"/>
              <a:t>Giảm</a:t>
            </a:r>
            <a:r>
              <a:rPr lang="en-US" dirty="0" smtClean="0"/>
              <a:t> albumin </a:t>
            </a:r>
            <a:r>
              <a:rPr lang="en-US" dirty="0" err="1" smtClean="0"/>
              <a:t>máu</a:t>
            </a:r>
            <a:r>
              <a:rPr lang="en-US" dirty="0" smtClean="0"/>
              <a:t> &lt;3g/</a:t>
            </a:r>
            <a:r>
              <a:rPr lang="en-US" dirty="0" err="1" smtClean="0"/>
              <a:t>dL</a:t>
            </a:r>
            <a:r>
              <a:rPr lang="en-US" dirty="0" smtClean="0"/>
              <a:t>, </a:t>
            </a:r>
            <a:r>
              <a:rPr lang="en-US" dirty="0" err="1" smtClean="0"/>
              <a:t>giảm</a:t>
            </a:r>
            <a:r>
              <a:rPr lang="en-US" dirty="0" smtClean="0"/>
              <a:t> protein </a:t>
            </a:r>
            <a:r>
              <a:rPr lang="en-US" dirty="0" err="1" smtClean="0"/>
              <a:t>máu</a:t>
            </a:r>
            <a:r>
              <a:rPr lang="en-US" dirty="0" smtClean="0"/>
              <a:t> &lt; 6g/</a:t>
            </a:r>
            <a:r>
              <a:rPr lang="en-US" dirty="0" err="1" smtClean="0"/>
              <a:t>dL</a:t>
            </a:r>
            <a:endParaRPr lang="en-US" dirty="0" smtClean="0"/>
          </a:p>
          <a:p>
            <a:pPr>
              <a:lnSpc>
                <a:spcPct val="150000"/>
              </a:lnSpc>
              <a:buFontTx/>
              <a:buChar char="−"/>
            </a:pPr>
            <a:r>
              <a:rPr lang="en-US" dirty="0" err="1" smtClean="0"/>
              <a:t>Tăng</a:t>
            </a:r>
            <a:r>
              <a:rPr lang="en-US" dirty="0" smtClean="0"/>
              <a:t> lipid </a:t>
            </a:r>
            <a:r>
              <a:rPr lang="en-US" dirty="0" err="1" smtClean="0"/>
              <a:t>máu</a:t>
            </a:r>
            <a:endParaRPr lang="en-US" dirty="0" smtClean="0"/>
          </a:p>
          <a:p>
            <a:pPr>
              <a:lnSpc>
                <a:spcPct val="150000"/>
              </a:lnSpc>
              <a:buFontTx/>
              <a:buChar char="−"/>
            </a:pPr>
            <a:r>
              <a:rPr lang="en-US" dirty="0" err="1" smtClean="0"/>
              <a:t>Tăng</a:t>
            </a:r>
            <a:r>
              <a:rPr lang="en-US" dirty="0" smtClean="0"/>
              <a:t> </a:t>
            </a:r>
            <a:r>
              <a:rPr lang="en-US" dirty="0" err="1" smtClean="0"/>
              <a:t>đông</a:t>
            </a:r>
            <a:endParaRPr lang="en-US" dirty="0" smtClean="0"/>
          </a:p>
          <a:p>
            <a:pPr>
              <a:lnSpc>
                <a:spcPct val="150000"/>
              </a:lnSpc>
              <a:buFontTx/>
              <a:buChar char="−"/>
            </a:pPr>
            <a:r>
              <a:rPr lang="en-US" dirty="0" err="1" smtClean="0"/>
              <a:t>Phù</a:t>
            </a:r>
            <a:r>
              <a:rPr lang="en-US" dirty="0" smtClean="0"/>
              <a:t> </a:t>
            </a:r>
            <a:r>
              <a:rPr lang="en-US" dirty="0" err="1" smtClean="0"/>
              <a:t>toàn</a:t>
            </a:r>
            <a:r>
              <a:rPr lang="en-US" dirty="0" smtClean="0"/>
              <a:t> </a:t>
            </a:r>
            <a:r>
              <a:rPr lang="en-US" dirty="0" err="1" smtClean="0"/>
              <a:t>thân</a:t>
            </a:r>
            <a:endParaRPr lang="en-US" dirty="0" smtClean="0"/>
          </a:p>
          <a:p>
            <a:pPr>
              <a:lnSpc>
                <a:spcPct val="150000"/>
              </a:lnSpc>
              <a:buFontTx/>
              <a:buChar char="−"/>
            </a:pP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ít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285852" y="701085"/>
            <a:ext cx="6429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2. HỘI CHỨNG THẬN HƯ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4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4580" y="214290"/>
            <a:ext cx="6429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2. HỘI CHỨNG THẬN HƯ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8596" y="642918"/>
            <a:ext cx="4214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Nguyên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nhân</a:t>
            </a:r>
            <a:endParaRPr lang="en-US" sz="2800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28596" y="1285860"/>
          <a:ext cx="8429684" cy="5382823"/>
        </p:xfrm>
        <a:graphic>
          <a:graphicData uri="http://schemas.openxmlformats.org/drawingml/2006/table">
            <a:tbl>
              <a:tblPr/>
              <a:tblGrid>
                <a:gridCol w="8429684"/>
              </a:tblGrid>
              <a:tr h="57600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en-US" sz="24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HCTH </a:t>
                      </a:r>
                      <a:r>
                        <a:rPr lang="en-US" sz="24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nguyên</a:t>
                      </a:r>
                      <a:r>
                        <a:rPr lang="en-US" sz="24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phát</a:t>
                      </a:r>
                      <a:r>
                        <a:rPr lang="en-US" sz="24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do </a:t>
                      </a:r>
                      <a:r>
                        <a:rPr lang="en-US" sz="24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bệnh</a:t>
                      </a:r>
                      <a:r>
                        <a:rPr lang="en-US" sz="24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cầu</a:t>
                      </a:r>
                      <a:r>
                        <a:rPr lang="en-US" sz="24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thận</a:t>
                      </a:r>
                      <a:r>
                        <a:rPr lang="en-US" sz="24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nguyên</a:t>
                      </a:r>
                      <a:r>
                        <a:rPr lang="en-US" sz="24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phát</a:t>
                      </a:r>
                      <a:endParaRPr lang="en-US" sz="24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7454" marR="74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000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en-US" sz="24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HCTH </a:t>
                      </a:r>
                      <a:r>
                        <a:rPr lang="en-US" sz="24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liên</a:t>
                      </a:r>
                      <a:r>
                        <a:rPr lang="en-US" sz="24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quan</a:t>
                      </a:r>
                      <a:r>
                        <a:rPr lang="en-US" sz="24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các</a:t>
                      </a:r>
                      <a:r>
                        <a:rPr lang="en-US" sz="24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bệnh</a:t>
                      </a:r>
                      <a:r>
                        <a:rPr lang="en-US" sz="24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nguyên</a:t>
                      </a:r>
                      <a:r>
                        <a:rPr lang="en-US" sz="24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nhân</a:t>
                      </a:r>
                      <a:r>
                        <a:rPr lang="en-US" sz="24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cụ</a:t>
                      </a:r>
                      <a:r>
                        <a:rPr lang="en-US" sz="24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thể</a:t>
                      </a:r>
                      <a:r>
                        <a:rPr lang="en-US" sz="24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hoặc</a:t>
                      </a:r>
                      <a:r>
                        <a:rPr lang="en-US" sz="24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biến</a:t>
                      </a:r>
                      <a:r>
                        <a:rPr lang="en-US" sz="24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chứng</a:t>
                      </a:r>
                      <a:r>
                        <a:rPr lang="en-US" sz="24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gây</a:t>
                      </a:r>
                      <a:r>
                        <a:rPr lang="en-US" sz="24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bệnh</a:t>
                      </a:r>
                      <a:r>
                        <a:rPr lang="en-US" sz="24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cầu</a:t>
                      </a:r>
                      <a:r>
                        <a:rPr lang="en-US" sz="24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thận</a:t>
                      </a:r>
                      <a:r>
                        <a:rPr lang="en-US" sz="24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của</a:t>
                      </a:r>
                      <a:r>
                        <a:rPr lang="en-US" sz="24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các</a:t>
                      </a:r>
                      <a:r>
                        <a:rPr lang="en-US" sz="24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bệnh</a:t>
                      </a:r>
                      <a:r>
                        <a:rPr lang="en-US" sz="24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lý</a:t>
                      </a:r>
                      <a:r>
                        <a:rPr lang="en-US" sz="24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khác</a:t>
                      </a:r>
                      <a:r>
                        <a:rPr lang="en-US" sz="24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.</a:t>
                      </a:r>
                    </a:p>
                  </a:txBody>
                  <a:tcPr marL="7454" marR="74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marL="1257300" lvl="2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20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Thuốc</a:t>
                      </a:r>
                      <a:r>
                        <a:rPr lang="en-US" sz="20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0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và</a:t>
                      </a:r>
                      <a:r>
                        <a:rPr lang="en-US" sz="20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0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các</a:t>
                      </a:r>
                      <a:r>
                        <a:rPr lang="en-US" sz="20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0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hóa</a:t>
                      </a:r>
                      <a:r>
                        <a:rPr lang="en-US" sz="20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0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chất</a:t>
                      </a:r>
                      <a:r>
                        <a:rPr lang="en-US" sz="20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000" dirty="0" err="1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khác</a:t>
                      </a:r>
                      <a:r>
                        <a:rPr lang="en-US" sz="200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: </a:t>
                      </a:r>
                      <a:r>
                        <a:rPr lang="en-US" sz="2000" dirty="0" err="1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Kháng</a:t>
                      </a:r>
                      <a:r>
                        <a:rPr lang="en-US" sz="200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0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viêm</a:t>
                      </a:r>
                      <a:r>
                        <a:rPr lang="en-US" sz="20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000" dirty="0" err="1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nonsteroid</a:t>
                      </a:r>
                      <a:r>
                        <a:rPr lang="en-US" sz="200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, …</a:t>
                      </a:r>
                      <a:endParaRPr lang="en-US" sz="20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7454" marR="74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7967">
                <a:tc>
                  <a:txBody>
                    <a:bodyPr/>
                    <a:lstStyle/>
                    <a:p>
                      <a:pPr marL="1257300" lvl="2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20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Dị</a:t>
                      </a:r>
                      <a:r>
                        <a:rPr lang="en-US" sz="20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0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ứng</a:t>
                      </a:r>
                      <a:r>
                        <a:rPr lang="en-US" sz="20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, </a:t>
                      </a:r>
                      <a:r>
                        <a:rPr lang="en-US" sz="20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nọc</a:t>
                      </a:r>
                      <a:r>
                        <a:rPr lang="en-US" sz="20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0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độc</a:t>
                      </a:r>
                      <a:r>
                        <a:rPr lang="en-US" sz="20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, </a:t>
                      </a:r>
                      <a:r>
                        <a:rPr lang="en-US" sz="20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kháng</a:t>
                      </a:r>
                      <a:r>
                        <a:rPr lang="en-US" sz="20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000" dirty="0" err="1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nguyên</a:t>
                      </a:r>
                      <a:endParaRPr lang="en-US" sz="20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7454" marR="74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9684">
                <a:tc>
                  <a:txBody>
                    <a:bodyPr/>
                    <a:lstStyle/>
                    <a:p>
                      <a:pPr marL="1257300" lvl="2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20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Nhiễm</a:t>
                      </a:r>
                      <a:r>
                        <a:rPr lang="en-US" sz="20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000" dirty="0" err="1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trùng</a:t>
                      </a:r>
                      <a:r>
                        <a:rPr lang="en-US" sz="200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: Vi </a:t>
                      </a:r>
                      <a:r>
                        <a:rPr lang="en-US" sz="2000" dirty="0" err="1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trùng</a:t>
                      </a:r>
                      <a:r>
                        <a:rPr lang="en-US" sz="200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, Virus, KST, </a:t>
                      </a:r>
                      <a:r>
                        <a:rPr lang="en-US" sz="2000" dirty="0" err="1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Giun</a:t>
                      </a:r>
                      <a:endParaRPr lang="en-US" sz="20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7454" marR="74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396">
                <a:tc>
                  <a:txBody>
                    <a:bodyPr/>
                    <a:lstStyle/>
                    <a:p>
                      <a:pPr marL="1257300" lvl="2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200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U: </a:t>
                      </a:r>
                      <a:r>
                        <a:rPr lang="en-US" sz="2000" dirty="0" err="1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bướu</a:t>
                      </a:r>
                      <a:r>
                        <a:rPr lang="en-US" sz="200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000" dirty="0" err="1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đặc</a:t>
                      </a:r>
                      <a:r>
                        <a:rPr lang="en-US" sz="200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,</a:t>
                      </a:r>
                      <a:r>
                        <a:rPr lang="en-US" sz="2000" baseline="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BBC </a:t>
                      </a:r>
                      <a:r>
                        <a:rPr lang="en-US" sz="2000" dirty="0" err="1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và</a:t>
                      </a:r>
                      <a:r>
                        <a:rPr lang="en-US" sz="200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lymphoma,</a:t>
                      </a:r>
                      <a:r>
                        <a:rPr lang="en-US" sz="2000" baseline="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b</a:t>
                      </a:r>
                      <a:r>
                        <a:rPr lang="en-US" sz="2000" dirty="0" err="1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ệnh</a:t>
                      </a:r>
                      <a:r>
                        <a:rPr lang="en-US" sz="200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0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ký</a:t>
                      </a:r>
                      <a:r>
                        <a:rPr lang="en-US" sz="20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0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chủ</a:t>
                      </a:r>
                      <a:r>
                        <a:rPr lang="en-US" sz="20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0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chống</a:t>
                      </a:r>
                      <a:r>
                        <a:rPr lang="en-US" sz="20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0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mảnh</a:t>
                      </a:r>
                      <a:r>
                        <a:rPr lang="en-US" sz="20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000" dirty="0" err="1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ghép</a:t>
                      </a:r>
                      <a:endParaRPr lang="en-US" sz="20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7454" marR="74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8888">
                <a:tc>
                  <a:txBody>
                    <a:bodyPr/>
                    <a:lstStyle/>
                    <a:p>
                      <a:pPr marL="1257300" lvl="2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20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Bệnh</a:t>
                      </a:r>
                      <a:r>
                        <a:rPr lang="en-US" sz="20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0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hệ</a:t>
                      </a:r>
                      <a:r>
                        <a:rPr lang="en-US" sz="20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000" dirty="0" err="1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thống</a:t>
                      </a:r>
                      <a:r>
                        <a:rPr lang="en-US" sz="200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: Lupus,</a:t>
                      </a:r>
                      <a:r>
                        <a:rPr lang="en-US" sz="2000" baseline="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000" dirty="0" err="1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Amyloidosis</a:t>
                      </a:r>
                      <a:r>
                        <a:rPr lang="en-US" sz="200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,…</a:t>
                      </a:r>
                      <a:endParaRPr lang="en-US" sz="20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7454" marR="74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4000">
                <a:tc>
                  <a:txBody>
                    <a:bodyPr/>
                    <a:lstStyle/>
                    <a:p>
                      <a:pPr lvl="2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2000" dirty="0" err="1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Bệnh</a:t>
                      </a:r>
                      <a:r>
                        <a:rPr lang="en-US" sz="200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0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di</a:t>
                      </a:r>
                      <a:r>
                        <a:rPr lang="en-US" sz="20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0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truyền</a:t>
                      </a:r>
                      <a:r>
                        <a:rPr lang="en-US" sz="20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0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và</a:t>
                      </a:r>
                      <a:r>
                        <a:rPr lang="en-US" sz="20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0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chuyển</a:t>
                      </a:r>
                      <a:r>
                        <a:rPr lang="en-US" sz="20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000" dirty="0" err="1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hóa</a:t>
                      </a:r>
                      <a:r>
                        <a:rPr lang="en-US" sz="200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: ĐTĐ, </a:t>
                      </a:r>
                      <a:r>
                        <a:rPr lang="en-US" sz="2000" dirty="0" err="1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Amyloidosis</a:t>
                      </a:r>
                      <a:r>
                        <a:rPr lang="en-US" sz="200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,</a:t>
                      </a:r>
                      <a:r>
                        <a:rPr lang="en-US" sz="2000" baseline="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000" dirty="0" err="1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di</a:t>
                      </a:r>
                      <a:r>
                        <a:rPr lang="en-US" sz="200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0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truyền</a:t>
                      </a:r>
                      <a:r>
                        <a:rPr lang="en-US" sz="20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000" dirty="0" err="1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khác</a:t>
                      </a:r>
                      <a:endParaRPr lang="en-US" sz="20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7454" marR="74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8888">
                <a:tc>
                  <a:txBody>
                    <a:bodyPr/>
                    <a:lstStyle/>
                    <a:p>
                      <a:pPr lvl="2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2000" dirty="0" err="1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Linh</a:t>
                      </a:r>
                      <a:r>
                        <a:rPr lang="en-US" sz="200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000" dirty="0" err="1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tinh</a:t>
                      </a:r>
                      <a:endParaRPr lang="en-US" sz="20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7454" marR="74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977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1344027"/>
            <a:ext cx="4714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Triệu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chứng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lâm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sàng</a:t>
            </a:r>
            <a:endParaRPr lang="en-US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2214554"/>
            <a:ext cx="4500594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Font typeface="Arial" pitchFamily="34" charset="0"/>
              <a:buChar char="−"/>
            </a:pPr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Phù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điển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hình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ở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trẻ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em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): </a:t>
            </a:r>
          </a:p>
          <a:p>
            <a:pPr>
              <a:lnSpc>
                <a:spcPct val="150000"/>
              </a:lnSpc>
              <a:buFontTx/>
              <a:buChar char="−"/>
            </a:pP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Tăng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huyết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áp</a:t>
            </a:r>
            <a:endParaRPr lang="en-US" sz="28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29322" y="1285860"/>
            <a:ext cx="2926426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26832" y="4086029"/>
            <a:ext cx="2931448" cy="2343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2714580" y="214290"/>
            <a:ext cx="6429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2. HỘI CHỨNG THẬN HƯ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87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42984"/>
            <a:ext cx="5715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Triệu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chứng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lâm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sàng</a:t>
            </a:r>
            <a:endParaRPr lang="en-US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7158" y="1857364"/>
            <a:ext cx="714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Tiểu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ít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nước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tiểu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có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nhiều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bọt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Tiểu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máu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3357562"/>
            <a:ext cx="4139272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5008" y="3357562"/>
            <a:ext cx="2286016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714580" y="214290"/>
            <a:ext cx="6429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2. HỘI CHỨNG THẬN HƯ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84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282" y="500042"/>
            <a:ext cx="3786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Cận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lâm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sàng</a:t>
            </a:r>
            <a:endParaRPr lang="en-US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1472" y="1071546"/>
            <a:ext cx="7286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Tiểu</a:t>
            </a:r>
            <a:r>
              <a:rPr lang="en-US" sz="28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protein </a:t>
            </a:r>
            <a:r>
              <a:rPr lang="en-US" sz="2800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lượng</a:t>
            </a:r>
            <a:r>
              <a:rPr lang="en-US" sz="28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nhiều</a:t>
            </a:r>
            <a:endParaRPr lang="en-US" sz="2800" b="1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034" y="1928802"/>
            <a:ext cx="4357718" cy="212365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itchFamily="34" charset="0"/>
                <a:cs typeface="Arial" pitchFamily="34" charset="0"/>
              </a:rPr>
              <a:t>TPTNT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que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nhúng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(dipstick)</a:t>
            </a:r>
          </a:p>
          <a:p>
            <a:pPr lvl="1"/>
            <a:r>
              <a:rPr lang="en-US" sz="2400" dirty="0" smtClean="0">
                <a:latin typeface="Arial" pitchFamily="34" charset="0"/>
                <a:cs typeface="Arial" pitchFamily="34" charset="0"/>
              </a:rPr>
              <a:t>Protein (+++)</a:t>
            </a:r>
          </a:p>
          <a:p>
            <a:pPr lvl="1"/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Có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thể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kèm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pPr lvl="2">
              <a:buFontTx/>
              <a:buChar char="-"/>
            </a:pP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Ery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lvl="2">
              <a:buFontTx/>
              <a:buChar char="-"/>
            </a:pP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Leu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lvl="2">
              <a:buFontTx/>
              <a:buChar char="-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Glucose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86380" y="1928802"/>
            <a:ext cx="3071834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Tỷ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lệ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protein/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crea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NT = protein NT 24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giờ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86380" y="2928934"/>
            <a:ext cx="3071834" cy="12003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Protein NT24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giờ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≥ 3,5g/1,73/24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giờ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≥ 3g/24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giờ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034" y="4572008"/>
            <a:ext cx="82868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Điện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di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protein NT: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tiểu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protein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chọn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lọc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khi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albumin &gt; 85%</a:t>
            </a:r>
          </a:p>
          <a:p>
            <a:pPr>
              <a:lnSpc>
                <a:spcPct val="150000"/>
              </a:lnSpc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Cặn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lắng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nước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tiểu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: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Trụ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HC,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hạt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mỡ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trụ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mỡ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thể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mỡ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tinh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thể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cholesterol,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trụ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hyalin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00364" y="285728"/>
            <a:ext cx="6429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2. HỘI CHỨNG THẬN HƯ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736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14580" y="214290"/>
            <a:ext cx="6429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2. HỘI CHỨNG THẬN HƯ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928670"/>
            <a:ext cx="4786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Cận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lâm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sàng</a:t>
            </a:r>
            <a:endParaRPr lang="en-US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0034" y="1785926"/>
            <a:ext cx="8229600" cy="478634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Arial" pitchFamily="34" charset="0"/>
              <a:buChar char="−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Protein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nước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tiểu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: </a:t>
            </a:r>
          </a:p>
          <a:p>
            <a:pPr marL="274320" marR="0" lvl="0" indent="-27432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Arial" pitchFamily="34" charset="0"/>
              <a:buChar char="−"/>
              <a:tabLst/>
              <a:defRPr/>
            </a:pP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Tiểu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máu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vi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thể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Arial" pitchFamily="34" charset="0"/>
              <a:buChar char="−"/>
              <a:tabLst/>
              <a:defRPr/>
            </a:pP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Giảm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Albumin</a:t>
            </a:r>
          </a:p>
          <a:p>
            <a:pPr marL="274320" marR="0" lvl="0" indent="-27432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Arial" pitchFamily="34" charset="0"/>
              <a:buChar char="−"/>
              <a:tabLst/>
              <a:defRPr/>
            </a:pP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Tăng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lipid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máu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: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Chol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TP, LDL, Triglyceride</a:t>
            </a:r>
          </a:p>
          <a:p>
            <a:pPr marL="274320" marR="0" lvl="0" indent="-27432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Arial" pitchFamily="34" charset="0"/>
              <a:buChar char="−"/>
              <a:tabLst/>
              <a:defRPr/>
            </a:pP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Hạ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Na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máu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giả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hạ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Ca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máu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Arial" pitchFamily="34" charset="0"/>
              <a:buChar char="−"/>
              <a:tabLst/>
              <a:defRPr/>
            </a:pP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Tăng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đông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: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giảm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ATTT,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tăng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VS,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cô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đặc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máu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Plasminogen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giảm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.</a:t>
            </a:r>
          </a:p>
          <a:p>
            <a:pPr marL="274320" marR="0" lvl="0" indent="-27432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Arial" pitchFamily="34" charset="0"/>
              <a:buChar char="−"/>
              <a:tabLst/>
              <a:defRPr/>
            </a:pP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Creatinine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bình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thường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hoặc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tăng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Arial" pitchFamily="34" charset="0"/>
              <a:buChar char="−"/>
              <a:tabLst/>
              <a:defRPr/>
            </a:pP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IgG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giảm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IgM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tăng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IgA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tăng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IgE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tăng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nếu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do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dị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ứng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377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7158" y="2000240"/>
            <a:ext cx="34290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err="1" smtClean="0">
                <a:solidFill>
                  <a:srgbClr val="0070C0"/>
                </a:solidFill>
              </a:rPr>
              <a:t>Biến</a:t>
            </a:r>
            <a:r>
              <a:rPr lang="en-US" sz="2800" b="1" dirty="0" smtClean="0">
                <a:solidFill>
                  <a:srgbClr val="0070C0"/>
                </a:solidFill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</a:rPr>
              <a:t>chứng</a:t>
            </a:r>
            <a:r>
              <a:rPr lang="en-US" sz="2800" b="1" dirty="0" smtClean="0">
                <a:solidFill>
                  <a:srgbClr val="0070C0"/>
                </a:solidFill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</a:rPr>
              <a:t>cấp</a:t>
            </a:r>
            <a:endParaRPr lang="en-US" sz="2800" b="1" dirty="0" smtClean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  <a:buFontTx/>
              <a:buChar char="−"/>
            </a:pPr>
            <a:r>
              <a:rPr lang="en-US" sz="2800" dirty="0" err="1" smtClean="0"/>
              <a:t>Suy</a:t>
            </a:r>
            <a:r>
              <a:rPr lang="en-US" sz="2800" dirty="0" smtClean="0"/>
              <a:t> </a:t>
            </a:r>
            <a:r>
              <a:rPr lang="en-US" sz="2800" dirty="0" err="1" smtClean="0"/>
              <a:t>thận</a:t>
            </a:r>
            <a:r>
              <a:rPr lang="en-US" sz="2800" dirty="0" smtClean="0"/>
              <a:t> </a:t>
            </a:r>
            <a:r>
              <a:rPr lang="en-US" sz="2800" dirty="0" err="1" smtClean="0"/>
              <a:t>cấp</a:t>
            </a:r>
            <a:endParaRPr lang="en-US" sz="2800" dirty="0" smtClean="0"/>
          </a:p>
          <a:p>
            <a:pPr>
              <a:lnSpc>
                <a:spcPct val="150000"/>
              </a:lnSpc>
              <a:buFontTx/>
              <a:buChar char="−"/>
            </a:pPr>
            <a:r>
              <a:rPr lang="en-US" sz="2800" dirty="0" err="1" smtClean="0"/>
              <a:t>Tắc</a:t>
            </a:r>
            <a:r>
              <a:rPr lang="en-US" sz="2800" dirty="0" smtClean="0"/>
              <a:t> </a:t>
            </a:r>
            <a:r>
              <a:rPr lang="en-US" sz="2800" dirty="0" err="1" smtClean="0"/>
              <a:t>mạch</a:t>
            </a:r>
            <a:endParaRPr lang="en-US" sz="2800" dirty="0" smtClean="0"/>
          </a:p>
          <a:p>
            <a:pPr>
              <a:lnSpc>
                <a:spcPct val="150000"/>
              </a:lnSpc>
              <a:buFontTx/>
              <a:buChar char="−"/>
            </a:pPr>
            <a:r>
              <a:rPr lang="en-US" sz="2800" dirty="0" err="1" smtClean="0"/>
              <a:t>Nhiễm</a:t>
            </a:r>
            <a:r>
              <a:rPr lang="en-US" sz="2800" dirty="0" smtClean="0"/>
              <a:t> </a:t>
            </a:r>
            <a:r>
              <a:rPr lang="en-US" sz="2800" dirty="0" err="1" smtClean="0"/>
              <a:t>trùng</a:t>
            </a:r>
            <a:endParaRPr lang="en-US" sz="28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429124" y="1214422"/>
            <a:ext cx="4000528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rgbClr val="0070C0"/>
                </a:solidFill>
              </a:rPr>
              <a:t>Biến</a:t>
            </a:r>
            <a:r>
              <a:rPr lang="en-US" sz="2800" b="1" dirty="0" smtClean="0">
                <a:solidFill>
                  <a:srgbClr val="0070C0"/>
                </a:solidFill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</a:rPr>
              <a:t>chứng</a:t>
            </a:r>
            <a:r>
              <a:rPr lang="en-US" sz="2800" b="1" dirty="0" smtClean="0">
                <a:solidFill>
                  <a:srgbClr val="0070C0"/>
                </a:solidFill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</a:rPr>
              <a:t>mạn</a:t>
            </a:r>
            <a:endParaRPr lang="en-US" sz="2800" b="1" dirty="0" smtClean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  <a:buFontTx/>
              <a:buChar char="−"/>
            </a:pPr>
            <a:r>
              <a:rPr lang="en-US" sz="2800" dirty="0" smtClean="0"/>
              <a:t>Tim </a:t>
            </a:r>
            <a:r>
              <a:rPr lang="en-US" sz="2800" dirty="0" err="1" smtClean="0"/>
              <a:t>mạch</a:t>
            </a:r>
            <a:endParaRPr lang="en-US" sz="2800" dirty="0" smtClean="0"/>
          </a:p>
          <a:p>
            <a:pPr>
              <a:lnSpc>
                <a:spcPct val="150000"/>
              </a:lnSpc>
              <a:buFontTx/>
              <a:buChar char="−"/>
            </a:pPr>
            <a:r>
              <a:rPr lang="en-US" sz="2800" dirty="0" err="1" smtClean="0"/>
              <a:t>Suy</a:t>
            </a:r>
            <a:r>
              <a:rPr lang="en-US" sz="2800" dirty="0" smtClean="0"/>
              <a:t> </a:t>
            </a:r>
            <a:r>
              <a:rPr lang="en-US" sz="2800" dirty="0" err="1" smtClean="0"/>
              <a:t>thận</a:t>
            </a:r>
            <a:r>
              <a:rPr lang="en-US" sz="2800" dirty="0" smtClean="0"/>
              <a:t> </a:t>
            </a:r>
            <a:r>
              <a:rPr lang="en-US" sz="2800" dirty="0" err="1" smtClean="0"/>
              <a:t>mạn</a:t>
            </a:r>
            <a:endParaRPr lang="en-US" sz="2800" dirty="0" smtClean="0"/>
          </a:p>
          <a:p>
            <a:pPr>
              <a:lnSpc>
                <a:spcPct val="150000"/>
              </a:lnSpc>
              <a:buFontTx/>
              <a:buChar char="−"/>
            </a:pPr>
            <a:r>
              <a:rPr lang="en-US" sz="2800" dirty="0" err="1" smtClean="0"/>
              <a:t>Suy</a:t>
            </a:r>
            <a:r>
              <a:rPr lang="en-US" sz="2800" dirty="0" smtClean="0"/>
              <a:t> </a:t>
            </a:r>
            <a:r>
              <a:rPr lang="en-US" sz="2800" dirty="0" err="1" smtClean="0"/>
              <a:t>dinh</a:t>
            </a:r>
            <a:r>
              <a:rPr lang="en-US" sz="2800" dirty="0" smtClean="0"/>
              <a:t> </a:t>
            </a:r>
            <a:r>
              <a:rPr lang="en-US" sz="2800" dirty="0" err="1" smtClean="0"/>
              <a:t>dưỡng</a:t>
            </a:r>
            <a:endParaRPr lang="en-US" sz="2800" dirty="0" smtClean="0"/>
          </a:p>
          <a:p>
            <a:pPr>
              <a:lnSpc>
                <a:spcPct val="150000"/>
              </a:lnSpc>
              <a:buFontTx/>
              <a:buChar char="−"/>
            </a:pPr>
            <a:r>
              <a:rPr lang="en-US" sz="2800" dirty="0" err="1" smtClean="0"/>
              <a:t>Tăng</a:t>
            </a:r>
            <a:r>
              <a:rPr lang="en-US" sz="2800" dirty="0" smtClean="0"/>
              <a:t> </a:t>
            </a:r>
            <a:r>
              <a:rPr lang="en-US" sz="2800" dirty="0" err="1" smtClean="0"/>
              <a:t>thành</a:t>
            </a:r>
            <a:r>
              <a:rPr lang="en-US" sz="2800" dirty="0" smtClean="0"/>
              <a:t> </a:t>
            </a:r>
            <a:r>
              <a:rPr lang="en-US" sz="2800" dirty="0" err="1" smtClean="0"/>
              <a:t>phần</a:t>
            </a:r>
            <a:r>
              <a:rPr lang="en-US" sz="2800" dirty="0" smtClean="0"/>
              <a:t> </a:t>
            </a:r>
            <a:r>
              <a:rPr lang="en-US" sz="2800" dirty="0" err="1" smtClean="0"/>
              <a:t>tự</a:t>
            </a:r>
            <a:r>
              <a:rPr lang="en-US" sz="2800" dirty="0" smtClean="0"/>
              <a:t> do </a:t>
            </a:r>
            <a:r>
              <a:rPr lang="en-US" sz="2800" dirty="0" err="1" smtClean="0"/>
              <a:t>của</a:t>
            </a:r>
            <a:r>
              <a:rPr lang="en-US" sz="2800" dirty="0" smtClean="0"/>
              <a:t> </a:t>
            </a:r>
            <a:r>
              <a:rPr lang="en-US" sz="2800" dirty="0" err="1" smtClean="0"/>
              <a:t>thuốc</a:t>
            </a:r>
            <a:endParaRPr lang="en-US" sz="2800" dirty="0" smtClean="0"/>
          </a:p>
          <a:p>
            <a:pPr>
              <a:lnSpc>
                <a:spcPct val="150000"/>
              </a:lnSpc>
              <a:buFontTx/>
              <a:buChar char="−"/>
            </a:pPr>
            <a:r>
              <a:rPr lang="en-US" sz="2800" dirty="0" err="1" smtClean="0"/>
              <a:t>Các</a:t>
            </a:r>
            <a:r>
              <a:rPr lang="en-US" sz="2800" dirty="0" smtClean="0"/>
              <a:t> </a:t>
            </a:r>
            <a:r>
              <a:rPr lang="en-US" sz="2800" dirty="0" err="1" smtClean="0"/>
              <a:t>rối</a:t>
            </a:r>
            <a:r>
              <a:rPr lang="en-US" sz="2800" dirty="0" smtClean="0"/>
              <a:t> </a:t>
            </a:r>
            <a:r>
              <a:rPr lang="en-US" sz="2800" dirty="0" err="1" smtClean="0"/>
              <a:t>loạn</a:t>
            </a:r>
            <a:r>
              <a:rPr lang="en-US" sz="2800" dirty="0" smtClean="0"/>
              <a:t> </a:t>
            </a:r>
            <a:r>
              <a:rPr lang="en-US" sz="2800" dirty="0" err="1" smtClean="0"/>
              <a:t>chuyển</a:t>
            </a:r>
            <a:r>
              <a:rPr lang="en-US" sz="2800" dirty="0" smtClean="0"/>
              <a:t> </a:t>
            </a:r>
            <a:r>
              <a:rPr lang="en-US" sz="2800" dirty="0" err="1" smtClean="0"/>
              <a:t>hóa</a:t>
            </a:r>
            <a:r>
              <a:rPr lang="en-US" sz="2800" dirty="0" smtClean="0"/>
              <a:t> </a:t>
            </a:r>
            <a:r>
              <a:rPr lang="en-US" sz="2800" dirty="0" err="1" smtClean="0"/>
              <a:t>khác</a:t>
            </a:r>
            <a:r>
              <a:rPr lang="en-US" sz="2800" dirty="0" smtClean="0"/>
              <a:t> </a:t>
            </a:r>
            <a:r>
              <a:rPr lang="en-US" sz="2800" dirty="0" err="1" smtClean="0"/>
              <a:t>của</a:t>
            </a:r>
            <a:r>
              <a:rPr lang="en-US" sz="2800" dirty="0" smtClean="0"/>
              <a:t> </a:t>
            </a:r>
            <a:r>
              <a:rPr lang="en-US" sz="2800" dirty="0" err="1" smtClean="0"/>
              <a:t>thuốc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14282" y="928670"/>
            <a:ext cx="4071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/>
              <a:t>Biến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chứng</a:t>
            </a:r>
            <a:r>
              <a:rPr lang="en-US" sz="2800" b="1" dirty="0" smtClean="0"/>
              <a:t> 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714580" y="214290"/>
            <a:ext cx="6429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2. HỘI CHỨNG THẬN HƯ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6318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1214422"/>
            <a:ext cx="6858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/>
              <a:t>Biến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chứng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tắc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mạch</a:t>
            </a:r>
            <a:endParaRPr lang="en-US" sz="28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2143116"/>
            <a:ext cx="3733800" cy="366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57686" y="2143116"/>
            <a:ext cx="4580196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714580" y="214290"/>
            <a:ext cx="6429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2. HỘI CHỨNG THẬN HƯ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2210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2214554"/>
            <a:ext cx="4771146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628" y="2000240"/>
            <a:ext cx="3857652" cy="3818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285720" y="1071546"/>
            <a:ext cx="6215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/>
              <a:t>Viêm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mô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tế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bào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714580" y="214290"/>
            <a:ext cx="6429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2. HỘI CHỨNG THẬN HƯ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159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566" y="1143000"/>
            <a:ext cx="8229600" cy="5257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Tình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trạng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lúc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nhập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viện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pPr>
              <a:buFontTx/>
              <a:buChar char="-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M 88l/p, HA 170/90 mmHg, T 38, NT 18 l/p</a:t>
            </a:r>
          </a:p>
          <a:p>
            <a:pPr>
              <a:buFontTx/>
              <a:buChar char="-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Không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phù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>
              <a:buFontTx/>
              <a:buChar char="-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TR: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phân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xanh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không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máu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theo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găng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Khám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tim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đều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phổi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không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ran,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bụng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mềm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BN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được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điều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trị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tại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khoa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Nội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Tiêu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Hóa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cđ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theo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dõi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xuất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huyết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tiêu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hóa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Điều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trị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- 15/6/2019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–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19/6/2019: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NaCl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0.9% 1500ml – 200ml/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ngày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Nexium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,….</a:t>
            </a:r>
          </a:p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- 19/6/2019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– 24/6/2019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: DT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kháng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sinh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1000/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ngày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Vnt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không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theo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dõi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0" y="304800"/>
            <a:ext cx="716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Tình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huống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lâm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sàng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1: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88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1562" y="3000372"/>
            <a:ext cx="4721935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29256" y="3929066"/>
            <a:ext cx="3500462" cy="2808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29256" y="1214422"/>
            <a:ext cx="3500462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714580" y="214290"/>
            <a:ext cx="6429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2. HỘI CHỨNG THẬN HƯ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8596" y="1142984"/>
            <a:ext cx="41434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/>
              <a:t>Viêm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phúc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mạc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nhiễm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khuẩn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nguyên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phát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47277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  <a:buFontTx/>
              <a:buChar char="-"/>
            </a:pP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Thường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gặp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ở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bn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có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bệnh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thận</a:t>
            </a: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600"/>
              </a:spcAft>
              <a:buFontTx/>
              <a:buChar char="-"/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Theo JNC VIII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14810" y="642918"/>
            <a:ext cx="4286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Tăng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huyết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áp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8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8662" y="1214422"/>
            <a:ext cx="800105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Suy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thận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cấp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Giảm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độ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lọc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cầu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thận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Cấp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tính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vài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giờ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vài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ngày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Có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thể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hồi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phục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hoàn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toàn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hoặc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1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phần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Thiểu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niệu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vô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niệu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8662" y="4143380"/>
            <a:ext cx="728667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Suy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thận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mạn</a:t>
            </a: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Giảm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độ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lọc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cầu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thận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Kéo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dài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&gt; 3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tháng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Không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hồi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phục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71934" y="571480"/>
            <a:ext cx="4857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4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Suy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thận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cấp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04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71472" y="1785926"/>
          <a:ext cx="8072496" cy="2804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8124"/>
                <a:gridCol w="2018124"/>
                <a:gridCol w="2018124"/>
                <a:gridCol w="2018124"/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RIFLE 2004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AKIN 2006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KDIGO 2012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sz="2000" dirty="0" err="1" smtClean="0"/>
                        <a:t>Creatinine</a:t>
                      </a:r>
                      <a:r>
                        <a:rPr lang="en-US" sz="2000" dirty="0" smtClean="0"/>
                        <a:t> </a:t>
                      </a:r>
                      <a:r>
                        <a:rPr lang="en-US" sz="2000" dirty="0" err="1" smtClean="0"/>
                        <a:t>huyết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thanh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tăng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≥ 0,3 mg/</a:t>
                      </a:r>
                      <a:r>
                        <a:rPr lang="en-US" sz="2000" dirty="0" err="1" smtClean="0"/>
                        <a:t>dL</a:t>
                      </a:r>
                      <a:r>
                        <a:rPr lang="en-US" sz="2000" dirty="0" smtClean="0"/>
                        <a:t> </a:t>
                      </a:r>
                      <a:r>
                        <a:rPr lang="en-US" sz="2000" dirty="0" err="1" smtClean="0"/>
                        <a:t>trong</a:t>
                      </a:r>
                      <a:r>
                        <a:rPr lang="en-US" sz="2000" dirty="0" smtClean="0"/>
                        <a:t> 48h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≥  0,3 mg/</a:t>
                      </a:r>
                      <a:r>
                        <a:rPr lang="en-US" sz="2000" dirty="0" err="1" smtClean="0"/>
                        <a:t>dL</a:t>
                      </a:r>
                      <a:r>
                        <a:rPr lang="en-US" sz="2000" dirty="0" smtClean="0"/>
                        <a:t> </a:t>
                      </a:r>
                      <a:r>
                        <a:rPr lang="en-US" sz="2000" dirty="0" err="1" smtClean="0"/>
                        <a:t>trong</a:t>
                      </a:r>
                      <a:r>
                        <a:rPr lang="en-US" sz="2000" dirty="0" smtClean="0"/>
                        <a:t> 48 </a:t>
                      </a:r>
                      <a:r>
                        <a:rPr lang="en-US" sz="2000" dirty="0" err="1" smtClean="0"/>
                        <a:t>giờ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≥ 50% so </a:t>
                      </a:r>
                      <a:r>
                        <a:rPr lang="en-US" sz="2000" dirty="0" err="1" smtClean="0"/>
                        <a:t>với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cơ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bản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trong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thời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gian</a:t>
                      </a:r>
                      <a:r>
                        <a:rPr lang="en-US" sz="2000" baseline="0" dirty="0" smtClean="0"/>
                        <a:t> &lt; 7 </a:t>
                      </a:r>
                      <a:r>
                        <a:rPr lang="en-US" sz="2000" baseline="0" dirty="0" err="1" smtClean="0"/>
                        <a:t>ngày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≥ 50% so </a:t>
                      </a:r>
                      <a:r>
                        <a:rPr lang="en-US" sz="2000" dirty="0" err="1" smtClean="0"/>
                        <a:t>với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cơ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bản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trong</a:t>
                      </a:r>
                      <a:r>
                        <a:rPr lang="en-US" sz="2000" baseline="0" dirty="0" smtClean="0"/>
                        <a:t> 48 </a:t>
                      </a:r>
                      <a:r>
                        <a:rPr lang="en-US" sz="2000" baseline="0" dirty="0" err="1" smtClean="0"/>
                        <a:t>giờ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≥ 1,5 </a:t>
                      </a:r>
                      <a:r>
                        <a:rPr lang="en-US" sz="2000" dirty="0" err="1" smtClean="0"/>
                        <a:t>lần</a:t>
                      </a:r>
                      <a:r>
                        <a:rPr lang="en-US" sz="2000" baseline="0" dirty="0" smtClean="0"/>
                        <a:t> so </a:t>
                      </a:r>
                      <a:r>
                        <a:rPr lang="en-US" sz="2000" baseline="0" dirty="0" err="1" smtClean="0"/>
                        <a:t>với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cơ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bản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trong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thời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gian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dưới</a:t>
                      </a:r>
                      <a:r>
                        <a:rPr lang="en-US" sz="2000" baseline="0" dirty="0" smtClean="0"/>
                        <a:t> 7 </a:t>
                      </a:r>
                      <a:r>
                        <a:rPr lang="en-US" sz="2000" baseline="0" dirty="0" err="1" smtClean="0"/>
                        <a:t>ngày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Thể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tích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nước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tiểu</a:t>
                      </a:r>
                      <a:endParaRPr lang="en-US" sz="20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000" dirty="0" smtClean="0"/>
                        <a:t>&lt; 0,5 ml/kg/</a:t>
                      </a:r>
                      <a:r>
                        <a:rPr lang="en-US" sz="2000" dirty="0" err="1" smtClean="0"/>
                        <a:t>giờ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trong</a:t>
                      </a:r>
                      <a:r>
                        <a:rPr lang="en-US" sz="2000" baseline="0" dirty="0" smtClean="0"/>
                        <a:t> 6 </a:t>
                      </a:r>
                      <a:r>
                        <a:rPr lang="en-US" sz="2000" baseline="0" dirty="0" err="1" smtClean="0"/>
                        <a:t>giờ</a:t>
                      </a:r>
                      <a:endParaRPr 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071934" y="571480"/>
            <a:ext cx="4857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4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Suy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thận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cấp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85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28596" y="2285992"/>
          <a:ext cx="8215371" cy="384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38457"/>
                <a:gridCol w="2738457"/>
                <a:gridCol w="273845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rial" pitchFamily="34" charset="0"/>
                          <a:cs typeface="Arial" pitchFamily="34" charset="0"/>
                        </a:rPr>
                        <a:t>AKI </a:t>
                      </a:r>
                      <a:r>
                        <a:rPr lang="en-US" sz="2400" dirty="0" err="1" smtClean="0">
                          <a:latin typeface="Arial" pitchFamily="34" charset="0"/>
                          <a:cs typeface="Arial" pitchFamily="34" charset="0"/>
                        </a:rPr>
                        <a:t>trước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thận</a:t>
                      </a:r>
                      <a:endParaRPr lang="en-US" sz="2400" baseline="0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(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Prerenal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AKI)</a:t>
                      </a:r>
                      <a:endParaRPr 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rial" pitchFamily="34" charset="0"/>
                          <a:cs typeface="Arial" pitchFamily="34" charset="0"/>
                        </a:rPr>
                        <a:t>AKI </a:t>
                      </a:r>
                      <a:r>
                        <a:rPr lang="en-US" sz="2400" dirty="0" err="1" smtClean="0">
                          <a:latin typeface="Arial" pitchFamily="34" charset="0"/>
                          <a:cs typeface="Arial" pitchFamily="34" charset="0"/>
                        </a:rPr>
                        <a:t>tại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thận</a:t>
                      </a:r>
                      <a:endParaRPr lang="en-US" sz="2400" baseline="0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(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Intrarenal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AKI)</a:t>
                      </a:r>
                      <a:endParaRPr 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rial" pitchFamily="34" charset="0"/>
                          <a:cs typeface="Arial" pitchFamily="34" charset="0"/>
                        </a:rPr>
                        <a:t>AKI </a:t>
                      </a:r>
                      <a:r>
                        <a:rPr lang="en-US" sz="2400" dirty="0" err="1" smtClean="0">
                          <a:latin typeface="Arial" pitchFamily="34" charset="0"/>
                          <a:cs typeface="Arial" pitchFamily="34" charset="0"/>
                        </a:rPr>
                        <a:t>sau</a:t>
                      </a:r>
                      <a:r>
                        <a:rPr lang="en-US" sz="2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dirty="0" err="1" smtClean="0">
                          <a:latin typeface="Arial" pitchFamily="34" charset="0"/>
                          <a:cs typeface="Arial" pitchFamily="34" charset="0"/>
                        </a:rPr>
                        <a:t>thận</a:t>
                      </a:r>
                      <a:endParaRPr lang="en-US" sz="2400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r>
                        <a:rPr lang="en-US" sz="2400" dirty="0" smtClean="0">
                          <a:latin typeface="Arial" pitchFamily="34" charset="0"/>
                          <a:cs typeface="Arial" pitchFamily="34" charset="0"/>
                        </a:rPr>
                        <a:t>(</a:t>
                      </a:r>
                      <a:r>
                        <a:rPr lang="en-US" sz="2400" dirty="0" err="1" smtClean="0">
                          <a:latin typeface="Arial" pitchFamily="34" charset="0"/>
                          <a:cs typeface="Arial" pitchFamily="34" charset="0"/>
                        </a:rPr>
                        <a:t>Postrenal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AKI)</a:t>
                      </a:r>
                      <a:endParaRPr 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2400" dirty="0" err="1" smtClean="0">
                          <a:latin typeface="Arial" pitchFamily="34" charset="0"/>
                          <a:cs typeface="Arial" pitchFamily="34" charset="0"/>
                        </a:rPr>
                        <a:t>Giảm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thể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tích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lòng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mạch</a:t>
                      </a:r>
                      <a:endParaRPr lang="en-US" sz="2400" baseline="0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>
                        <a:buFontTx/>
                        <a:buChar char="-"/>
                      </a:pP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Giảm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cung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lượng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tim</a:t>
                      </a:r>
                      <a:endParaRPr lang="en-US" sz="2400" baseline="0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>
                        <a:buFontTx/>
                        <a:buChar char="-"/>
                      </a:pP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Rối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loạn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cơ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chế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tự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điều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hòa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tại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thận</a:t>
                      </a:r>
                      <a:endParaRPr lang="en-US" sz="2400" baseline="0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>
                        <a:buFontTx/>
                        <a:buChar char="-"/>
                      </a:pP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Co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mạch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thận</a:t>
                      </a:r>
                      <a:endParaRPr 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Arial" pitchFamily="34" charset="0"/>
                          <a:cs typeface="Arial" pitchFamily="34" charset="0"/>
                        </a:rPr>
                        <a:t>Bệnh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cầu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thận</a:t>
                      </a:r>
                      <a:endParaRPr lang="en-US" sz="2400" baseline="0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Hoại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tử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ống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thận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cấp</a:t>
                      </a:r>
                      <a:endParaRPr lang="en-US" sz="2400" baseline="0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Viêm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ống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thận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mô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kẽ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cấp</a:t>
                      </a:r>
                      <a:endParaRPr lang="en-US" sz="2400" baseline="0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Bệnh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mạch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máu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thận</a:t>
                      </a:r>
                      <a:endParaRPr 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Arial" pitchFamily="34" charset="0"/>
                          <a:cs typeface="Arial" pitchFamily="34" charset="0"/>
                        </a:rPr>
                        <a:t>Tắc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nghẽn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: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Bàng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quang</a:t>
                      </a:r>
                      <a:endParaRPr lang="en-US" sz="2400" baseline="0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>
                        <a:buFontTx/>
                        <a:buChar char="-"/>
                      </a:pP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Niệu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đạo</a:t>
                      </a:r>
                      <a:endParaRPr lang="en-US" sz="2400" baseline="0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>
                        <a:buFontTx/>
                        <a:buChar char="-"/>
                      </a:pP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Tiền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liệt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tuyến</a:t>
                      </a:r>
                      <a:endParaRPr 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071934" y="571480"/>
            <a:ext cx="4857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4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Suy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thận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cấp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1472" y="1357298"/>
            <a:ext cx="3571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Nguyên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nhân</a:t>
            </a:r>
            <a:endParaRPr lang="en-US" sz="28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7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71470" y="1428736"/>
          <a:ext cx="8001058" cy="466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29026"/>
                <a:gridCol w="2214578"/>
                <a:gridCol w="235745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Chỉ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số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AKI </a:t>
                      </a:r>
                      <a:r>
                        <a:rPr lang="en-US" sz="2000" dirty="0" err="1" smtClean="0"/>
                        <a:t>trước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thận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HTOTC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Phân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suất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thải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Natri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&lt;1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&gt;1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BUN/</a:t>
                      </a:r>
                      <a:r>
                        <a:rPr lang="en-US" sz="2000" dirty="0" err="1" smtClean="0"/>
                        <a:t>Creatinine</a:t>
                      </a:r>
                      <a:r>
                        <a:rPr lang="en-US" sz="2000" dirty="0" smtClean="0"/>
                        <a:t> </a:t>
                      </a:r>
                      <a:r>
                        <a:rPr lang="en-US" sz="2000" dirty="0" err="1" smtClean="0"/>
                        <a:t>huyết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thanh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&gt;20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&lt;10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Cặn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nước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tiểu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Sạch</a:t>
                      </a:r>
                      <a:r>
                        <a:rPr lang="en-US" sz="2000" dirty="0" smtClean="0"/>
                        <a:t>,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có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trụ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trong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Dơ</a:t>
                      </a:r>
                      <a:r>
                        <a:rPr lang="en-US" sz="2000" dirty="0" smtClean="0"/>
                        <a:t>,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Có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trụ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hạt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nâu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bùn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Natri</a:t>
                      </a:r>
                      <a:r>
                        <a:rPr lang="en-US" sz="2000" dirty="0" smtClean="0"/>
                        <a:t> </a:t>
                      </a:r>
                      <a:r>
                        <a:rPr lang="en-US" sz="2000" dirty="0" err="1" smtClean="0"/>
                        <a:t>niệu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&lt; 20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&gt; 40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Tỷ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trọng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nước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tiểu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&gt;1,018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&lt;1,01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Áp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lực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thẩm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thấu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niệu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&gt;500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&lt;350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Chỉ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số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suy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thận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&lt;1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&gt;1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Phân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suất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thải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ure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&lt;35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&gt;50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Ure</a:t>
                      </a:r>
                      <a:r>
                        <a:rPr lang="en-US" sz="2000" dirty="0" smtClean="0"/>
                        <a:t> </a:t>
                      </a:r>
                      <a:r>
                        <a:rPr lang="en-US" sz="2000" dirty="0" err="1" smtClean="0"/>
                        <a:t>niệu</a:t>
                      </a:r>
                      <a:r>
                        <a:rPr lang="en-US" sz="2000" dirty="0" smtClean="0"/>
                        <a:t>/</a:t>
                      </a:r>
                      <a:r>
                        <a:rPr lang="en-US" sz="2000" dirty="0" err="1" smtClean="0"/>
                        <a:t>ure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huyết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thanh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&gt;8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&lt;3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Creatinine</a:t>
                      </a:r>
                      <a:r>
                        <a:rPr lang="en-US" sz="2000" dirty="0" smtClean="0"/>
                        <a:t> </a:t>
                      </a:r>
                      <a:r>
                        <a:rPr lang="en-US" sz="2000" dirty="0" err="1" smtClean="0"/>
                        <a:t>niệu</a:t>
                      </a:r>
                      <a:r>
                        <a:rPr lang="en-US" sz="2000" dirty="0" smtClean="0"/>
                        <a:t>/</a:t>
                      </a:r>
                      <a:r>
                        <a:rPr lang="en-US" sz="2000" dirty="0" err="1" smtClean="0"/>
                        <a:t>creatinine</a:t>
                      </a:r>
                      <a:r>
                        <a:rPr lang="en-US" sz="2000" baseline="0" dirty="0" smtClean="0"/>
                        <a:t> HT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&gt;40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&lt;20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071934" y="571480"/>
            <a:ext cx="4857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4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Suy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thận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cấp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1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204" y="2743200"/>
            <a:ext cx="8808396" cy="3200400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25/6/2019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WBC 18.43,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Neu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14.34,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Lym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1.92, HC 4.51,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Hb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127,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Hct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37.8, MCV 83.8, MCH 28.2, PLT 436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CRP 15.67, Na 136.9, K 4.5,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Cl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105.8,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Calci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1.84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TPTNT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Ery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200,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uro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3.2,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bili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-, nitrite –, ketone -, protein 10g/l, glucose -, pH 6, SG 1.02,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Leu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15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400" y="304800"/>
            <a:ext cx="716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Tình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huống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lâm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sàng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1: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1219200"/>
            <a:ext cx="8915400" cy="121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26/6/19: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Creatinine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118.2,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Ure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12.5, Na 133.7, K 4.48,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Cl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105.1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28/6/19: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Ure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7.8,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Creatinine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94.6, Na 139.4, K 3.82,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Cl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106.9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18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3733800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8/7/2019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WBC 13.7,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Neu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9.8,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Lym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2.6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HC 4.23,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Hd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118,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Hct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37%, MCV 87, MCH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27.8, TC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169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Alb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27.9, Pro 49.2, 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Ure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7.38,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Creatinine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77, Na 140.4, L 3.21,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Cl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105,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Ca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2.09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PTNT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Ery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200,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uro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16,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bili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-. Nitrite -,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keton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-, protein 10g/l, glucose -, pH 7.5, SG 1.026,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Leu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15 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405825"/>
            <a:ext cx="716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Tình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huống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lâm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sàng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1: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76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458200" cy="2590800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BN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nữ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, 41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tuổi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Nhập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viện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ngày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26/6/2019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LDNV: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phù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BN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đau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khớp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gối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lưng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điều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trị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tại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BV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Gò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Vấp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5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ngày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sau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đó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xuất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hiện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phù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chân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. 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Tiểu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khoảng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2-3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lít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/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ngày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lượng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nước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uống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không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rõ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Không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đau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ngực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không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đau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bụng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không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sốt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không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ho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BN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được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chẩn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đoán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suy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thận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thoái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hóa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khớp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-&gt; BV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NDGD.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TTLNV: HA 100/60 mmHg, M 88l/p, ND 37, NT 20 l/p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0" y="304800"/>
            <a:ext cx="716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Tình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huống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lâm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sàng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2: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" y="5257800"/>
            <a:ext cx="807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Sau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nhập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viện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bn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tiểu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khoảng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3-4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lít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/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ngày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giảm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phù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Khám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Không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phù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niêm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nhạt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Tim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đều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phổi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không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ran,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bụng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mềm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65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8229600" cy="4648200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27/6/2019: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CTM: WBC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8.87,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Neu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5.47,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Lym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2.56, HC 2.34,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Hb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87,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Hct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25.2, 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       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MCV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107.7, MCH 37.2, PLT 185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Glucose 3.59,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GOT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20.4, GPT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10.9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Ure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7.5,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Creatinine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326.1,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Na 137.2, K 3.55,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Cl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118.3,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Ca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2.04, Mg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0.94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Alb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30.9, Pro 60.6,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Chol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3.07, HDL 0.83, LDL 1.99, TG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2.03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C3 69.5, C4 21.9, ANA (-), anti ds DNA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(-)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TPTNT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Ery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80,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Uro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3.2,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Bili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-,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Nitrit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-, Pro 1g/L, Glucose 28, pH 7, 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          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SG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1.012,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Leu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15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Pro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nt24h: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2.22g (V=3l)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0" y="304800"/>
            <a:ext cx="716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Tình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huống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lâm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sàng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2: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79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405825"/>
            <a:ext cx="716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Tình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huống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lâm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sàng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1: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5800" y="1447800"/>
            <a:ext cx="754380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Khám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25/6/2019: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BN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tỉnh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tiếp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xúc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tốt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Phù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toàn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thân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HA: 170/110 mmHg, M 88 l/p, NĐ 37, NT 18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CN 90 kg (CN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trước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phù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70 mmHg), CC 177 cm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Tim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đều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phổi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không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ran,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bụng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mềm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2333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9600" y="482025"/>
            <a:ext cx="716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Tình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huống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lâm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sàng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2: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" y="1777425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Arial" pitchFamily="34" charset="0"/>
                <a:cs typeface="Arial" pitchFamily="34" charset="0"/>
              </a:rPr>
              <a:t>Đặt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latin typeface="Arial" pitchFamily="34" charset="0"/>
                <a:cs typeface="Arial" pitchFamily="34" charset="0"/>
              </a:rPr>
              <a:t>vấn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latin typeface="Arial" pitchFamily="34" charset="0"/>
                <a:cs typeface="Arial" pitchFamily="34" charset="0"/>
              </a:rPr>
              <a:t>đề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 ở </a:t>
            </a:r>
            <a:r>
              <a:rPr lang="en-US" sz="3200" dirty="0" err="1" smtClean="0">
                <a:latin typeface="Arial" pitchFamily="34" charset="0"/>
                <a:cs typeface="Arial" pitchFamily="34" charset="0"/>
              </a:rPr>
              <a:t>bệnh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latin typeface="Arial" pitchFamily="34" charset="0"/>
                <a:cs typeface="Arial" pitchFamily="34" charset="0"/>
              </a:rPr>
              <a:t>nhân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latin typeface="Arial" pitchFamily="34" charset="0"/>
                <a:cs typeface="Arial" pitchFamily="34" charset="0"/>
              </a:rPr>
              <a:t>này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?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" y="3149025"/>
            <a:ext cx="815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Arial" pitchFamily="34" charset="0"/>
                <a:cs typeface="Arial" pitchFamily="34" charset="0"/>
              </a:rPr>
              <a:t>Các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latin typeface="Arial" pitchFamily="34" charset="0"/>
                <a:cs typeface="Arial" pitchFamily="34" charset="0"/>
              </a:rPr>
              <a:t>hội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latin typeface="Arial" pitchFamily="34" charset="0"/>
                <a:cs typeface="Arial" pitchFamily="34" charset="0"/>
              </a:rPr>
              <a:t>chứng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latin typeface="Arial" pitchFamily="34" charset="0"/>
                <a:cs typeface="Arial" pitchFamily="34" charset="0"/>
              </a:rPr>
              <a:t>thận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latin typeface="Arial" pitchFamily="34" charset="0"/>
                <a:cs typeface="Arial" pitchFamily="34" charset="0"/>
              </a:rPr>
              <a:t>học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 ở </a:t>
            </a:r>
            <a:r>
              <a:rPr lang="en-US" sz="3200" dirty="0" err="1" smtClean="0">
                <a:latin typeface="Arial" pitchFamily="34" charset="0"/>
                <a:cs typeface="Arial" pitchFamily="34" charset="0"/>
              </a:rPr>
              <a:t>bệnh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latin typeface="Arial" pitchFamily="34" charset="0"/>
                <a:cs typeface="Arial" pitchFamily="34" charset="0"/>
              </a:rPr>
              <a:t>nhân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latin typeface="Arial" pitchFamily="34" charset="0"/>
                <a:cs typeface="Arial" pitchFamily="34" charset="0"/>
              </a:rPr>
              <a:t>này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?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95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85720" y="2285992"/>
            <a:ext cx="4114800" cy="290037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b="1" dirty="0" err="1" smtClean="0"/>
              <a:t>Khiếm</a:t>
            </a:r>
            <a:r>
              <a:rPr lang="en-US" b="1" dirty="0" smtClean="0"/>
              <a:t> </a:t>
            </a:r>
            <a:r>
              <a:rPr lang="en-US" b="1" dirty="0" err="1" smtClean="0"/>
              <a:t>khuyết</a:t>
            </a:r>
            <a:r>
              <a:rPr lang="en-US" b="1" dirty="0" smtClean="0"/>
              <a:t> </a:t>
            </a:r>
            <a:r>
              <a:rPr lang="en-US" b="1" dirty="0" err="1" smtClean="0"/>
              <a:t>chức</a:t>
            </a:r>
            <a:r>
              <a:rPr lang="en-US" b="1" dirty="0" smtClean="0"/>
              <a:t> </a:t>
            </a:r>
            <a:r>
              <a:rPr lang="en-US" b="1" dirty="0" err="1" smtClean="0"/>
              <a:t>năng</a:t>
            </a:r>
            <a:r>
              <a:rPr lang="en-US" dirty="0" smtClean="0"/>
              <a:t>: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en-US" dirty="0" err="1" smtClean="0"/>
              <a:t>Hội</a:t>
            </a:r>
            <a:r>
              <a:rPr lang="en-US" dirty="0" smtClean="0"/>
              <a:t> </a:t>
            </a:r>
            <a:r>
              <a:rPr lang="en-US" dirty="0" err="1" smtClean="0"/>
              <a:t>chứng</a:t>
            </a:r>
            <a:r>
              <a:rPr lang="en-US" dirty="0" smtClean="0"/>
              <a:t> </a:t>
            </a:r>
            <a:r>
              <a:rPr lang="en-US" dirty="0" err="1" smtClean="0"/>
              <a:t>Fanconi</a:t>
            </a:r>
            <a:endParaRPr lang="en-US" dirty="0" smtClean="0"/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en-US" dirty="0" err="1" smtClean="0"/>
              <a:t>Toan</a:t>
            </a:r>
            <a:r>
              <a:rPr lang="en-US" dirty="0" smtClean="0"/>
              <a:t> </a:t>
            </a:r>
            <a:r>
              <a:rPr lang="en-US" dirty="0" err="1" smtClean="0"/>
              <a:t>huyết</a:t>
            </a:r>
            <a:r>
              <a:rPr lang="en-US" dirty="0" smtClean="0"/>
              <a:t> </a:t>
            </a:r>
            <a:r>
              <a:rPr lang="en-US" dirty="0" err="1" smtClean="0"/>
              <a:t>ống</a:t>
            </a:r>
            <a:r>
              <a:rPr lang="en-US" dirty="0" smtClean="0"/>
              <a:t> </a:t>
            </a:r>
            <a:r>
              <a:rPr lang="en-US" dirty="0" err="1" smtClean="0"/>
              <a:t>thận</a:t>
            </a:r>
            <a:endParaRPr lang="en-US" dirty="0" smtClean="0"/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en-US" dirty="0" err="1" smtClean="0"/>
              <a:t>Đái</a:t>
            </a:r>
            <a:r>
              <a:rPr lang="en-US" dirty="0" smtClean="0"/>
              <a:t> </a:t>
            </a:r>
            <a:r>
              <a:rPr lang="en-US" dirty="0" err="1" smtClean="0"/>
              <a:t>tháo</a:t>
            </a:r>
            <a:r>
              <a:rPr lang="en-US" dirty="0" smtClean="0"/>
              <a:t> </a:t>
            </a:r>
            <a:r>
              <a:rPr lang="en-US" dirty="0" err="1" smtClean="0"/>
              <a:t>nhạt</a:t>
            </a:r>
            <a:r>
              <a:rPr lang="en-US" dirty="0" smtClean="0"/>
              <a:t> do </a:t>
            </a:r>
            <a:r>
              <a:rPr lang="en-US" dirty="0" err="1" smtClean="0"/>
              <a:t>thận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42844" y="1058275"/>
            <a:ext cx="8501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5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 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HỘI CHỨNG KHIẾM KHUYẾT ỐNG THẬN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72034" y="2285992"/>
            <a:ext cx="40719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 smtClean="0"/>
              <a:t>Khiếm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khuyết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cấu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trúc</a:t>
            </a:r>
            <a:r>
              <a:rPr lang="en-US" sz="2400" b="1" dirty="0" smtClean="0"/>
              <a:t>: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en-US" sz="2400" dirty="0" err="1" smtClean="0"/>
              <a:t>Bệnh</a:t>
            </a:r>
            <a:r>
              <a:rPr lang="en-US" sz="2400" dirty="0" smtClean="0"/>
              <a:t> </a:t>
            </a:r>
            <a:r>
              <a:rPr lang="en-US" sz="2400" dirty="0" err="1" smtClean="0"/>
              <a:t>thận</a:t>
            </a:r>
            <a:r>
              <a:rPr lang="en-US" sz="2400" dirty="0" smtClean="0"/>
              <a:t> </a:t>
            </a:r>
            <a:r>
              <a:rPr lang="en-US" sz="2400" dirty="0" err="1" smtClean="0"/>
              <a:t>đa</a:t>
            </a:r>
            <a:r>
              <a:rPr lang="en-US" sz="2400" dirty="0" smtClean="0"/>
              <a:t> </a:t>
            </a:r>
            <a:r>
              <a:rPr lang="en-US" sz="2400" dirty="0" err="1" smtClean="0"/>
              <a:t>nang</a:t>
            </a:r>
            <a:endParaRPr lang="en-US" sz="2400" dirty="0" smtClean="0"/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en-US" sz="2400" dirty="0" smtClean="0"/>
              <a:t>Nang </a:t>
            </a:r>
            <a:r>
              <a:rPr lang="en-US" sz="2400" dirty="0" err="1" smtClean="0"/>
              <a:t>tủy</a:t>
            </a:r>
            <a:r>
              <a:rPr lang="en-US" sz="2400" dirty="0" smtClean="0"/>
              <a:t> </a:t>
            </a:r>
            <a:r>
              <a:rPr lang="en-US" sz="2400" dirty="0" err="1" smtClean="0"/>
              <a:t>thận</a:t>
            </a:r>
            <a:endParaRPr lang="en-US" sz="2400" dirty="0" smtClean="0"/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en-US" sz="2400" dirty="0" err="1" smtClean="0"/>
              <a:t>Xốp</a:t>
            </a:r>
            <a:r>
              <a:rPr lang="en-US" sz="2400" dirty="0" smtClean="0"/>
              <a:t> </a:t>
            </a:r>
            <a:r>
              <a:rPr lang="en-US" sz="2400" dirty="0" err="1" smtClean="0"/>
              <a:t>tủy</a:t>
            </a:r>
            <a:r>
              <a:rPr lang="en-US" sz="2400" dirty="0" smtClean="0"/>
              <a:t> </a:t>
            </a:r>
            <a:r>
              <a:rPr lang="en-US" sz="2400" dirty="0" err="1" smtClean="0"/>
              <a:t>thận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00631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58204" cy="4873752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US" dirty="0" err="1" smtClean="0"/>
              <a:t>Khiếm</a:t>
            </a:r>
            <a:r>
              <a:rPr lang="en-US" dirty="0" smtClean="0"/>
              <a:t> </a:t>
            </a:r>
            <a:r>
              <a:rPr lang="en-US" dirty="0" err="1" smtClean="0"/>
              <a:t>khuyết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ống</a:t>
            </a:r>
            <a:r>
              <a:rPr lang="en-US" dirty="0" smtClean="0"/>
              <a:t> </a:t>
            </a:r>
            <a:r>
              <a:rPr lang="en-US" dirty="0" err="1" smtClean="0"/>
              <a:t>lượn</a:t>
            </a:r>
            <a:r>
              <a:rPr lang="en-US" dirty="0" smtClean="0"/>
              <a:t> </a:t>
            </a:r>
            <a:r>
              <a:rPr lang="en-US" dirty="0" err="1" smtClean="0"/>
              <a:t>gần</a:t>
            </a:r>
            <a:endParaRPr lang="en-US" dirty="0" smtClean="0"/>
          </a:p>
          <a:p>
            <a:pPr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US" dirty="0" err="1" smtClean="0"/>
              <a:t>Rối</a:t>
            </a:r>
            <a:r>
              <a:rPr lang="en-US" dirty="0" smtClean="0"/>
              <a:t> </a:t>
            </a:r>
            <a:r>
              <a:rPr lang="en-US" dirty="0" err="1" smtClean="0"/>
              <a:t>loạn</a:t>
            </a:r>
            <a:r>
              <a:rPr lang="en-US" dirty="0" smtClean="0"/>
              <a:t> </a:t>
            </a:r>
            <a:r>
              <a:rPr lang="en-US" dirty="0" err="1" smtClean="0"/>
              <a:t>tái</a:t>
            </a:r>
            <a:r>
              <a:rPr lang="en-US" dirty="0" smtClean="0"/>
              <a:t> </a:t>
            </a:r>
            <a:r>
              <a:rPr lang="en-US" dirty="0" err="1" smtClean="0"/>
              <a:t>hấp</a:t>
            </a:r>
            <a:r>
              <a:rPr lang="en-US" dirty="0" smtClean="0"/>
              <a:t> </a:t>
            </a:r>
            <a:r>
              <a:rPr lang="en-US" dirty="0" err="1" smtClean="0"/>
              <a:t>thu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chất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dịch</a:t>
            </a:r>
            <a:r>
              <a:rPr lang="en-US" dirty="0" smtClean="0"/>
              <a:t> </a:t>
            </a:r>
            <a:r>
              <a:rPr lang="en-US" dirty="0" err="1" smtClean="0"/>
              <a:t>lọc</a:t>
            </a:r>
            <a:r>
              <a:rPr lang="en-US" dirty="0" smtClean="0"/>
              <a:t>: Glucose, Amino acid, Phosphate, </a:t>
            </a:r>
            <a:r>
              <a:rPr lang="en-US" dirty="0" err="1" smtClean="0"/>
              <a:t>Bicarbonat</a:t>
            </a:r>
            <a:endParaRPr lang="en-US" dirty="0" smtClean="0"/>
          </a:p>
          <a:p>
            <a:pPr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US" dirty="0" err="1" smtClean="0"/>
              <a:t>Nguyên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: 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400" dirty="0" err="1" smtClean="0"/>
              <a:t>Rối</a:t>
            </a:r>
            <a:r>
              <a:rPr lang="en-US" sz="2400" dirty="0" smtClean="0"/>
              <a:t> </a:t>
            </a:r>
            <a:r>
              <a:rPr lang="en-US" sz="2400" dirty="0" err="1" smtClean="0"/>
              <a:t>loạn</a:t>
            </a:r>
            <a:r>
              <a:rPr lang="en-US" sz="2400" dirty="0" smtClean="0"/>
              <a:t> </a:t>
            </a:r>
            <a:r>
              <a:rPr lang="en-US" sz="2400" dirty="0" err="1" smtClean="0"/>
              <a:t>chuyển</a:t>
            </a:r>
            <a:r>
              <a:rPr lang="en-US" sz="2400" dirty="0" smtClean="0"/>
              <a:t> </a:t>
            </a:r>
            <a:r>
              <a:rPr lang="en-US" sz="2400" dirty="0" err="1" smtClean="0"/>
              <a:t>hóa</a:t>
            </a:r>
            <a:r>
              <a:rPr lang="en-US" sz="2400" dirty="0" smtClean="0"/>
              <a:t> (</a:t>
            </a:r>
            <a:r>
              <a:rPr lang="en-US" sz="2400" dirty="0" err="1" smtClean="0"/>
              <a:t>Cystinosis</a:t>
            </a:r>
            <a:r>
              <a:rPr lang="en-US" sz="2400" dirty="0" smtClean="0"/>
              <a:t>, </a:t>
            </a:r>
            <a:r>
              <a:rPr lang="en-US" sz="2400" dirty="0" err="1" smtClean="0"/>
              <a:t>Tyrosinemia</a:t>
            </a:r>
            <a:r>
              <a:rPr lang="en-US" sz="2400" dirty="0" smtClean="0"/>
              <a:t>, HC Lowe, </a:t>
            </a:r>
            <a:r>
              <a:rPr lang="en-US" sz="2400" dirty="0" err="1" smtClean="0"/>
              <a:t>Galactosemia</a:t>
            </a:r>
            <a:r>
              <a:rPr lang="en-US" sz="2400" dirty="0" smtClean="0"/>
              <a:t>, </a:t>
            </a:r>
            <a:r>
              <a:rPr lang="en-US" sz="2400" dirty="0" err="1" smtClean="0"/>
              <a:t>bệnh</a:t>
            </a:r>
            <a:r>
              <a:rPr lang="en-US" sz="2400" dirty="0" smtClean="0"/>
              <a:t> Wilson)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400" dirty="0" err="1" smtClean="0"/>
              <a:t>Ngộ</a:t>
            </a:r>
            <a:r>
              <a:rPr lang="en-US" sz="2400" dirty="0" smtClean="0"/>
              <a:t> </a:t>
            </a:r>
            <a:r>
              <a:rPr lang="en-US" sz="2400" dirty="0" err="1" smtClean="0"/>
              <a:t>độc</a:t>
            </a:r>
            <a:r>
              <a:rPr lang="en-US" sz="2400" dirty="0" smtClean="0"/>
              <a:t> </a:t>
            </a:r>
            <a:r>
              <a:rPr lang="en-US" sz="2400" dirty="0" err="1" smtClean="0"/>
              <a:t>kim</a:t>
            </a:r>
            <a:r>
              <a:rPr lang="en-US" sz="2400" dirty="0" smtClean="0"/>
              <a:t> </a:t>
            </a:r>
            <a:r>
              <a:rPr lang="en-US" sz="2400" dirty="0" err="1" smtClean="0"/>
              <a:t>loại</a:t>
            </a:r>
            <a:r>
              <a:rPr lang="en-US" sz="2400" dirty="0" smtClean="0"/>
              <a:t> </a:t>
            </a:r>
            <a:r>
              <a:rPr lang="en-US" sz="2400" dirty="0" err="1" smtClean="0"/>
              <a:t>nặng</a:t>
            </a:r>
            <a:r>
              <a:rPr lang="en-US" sz="2400" dirty="0" smtClean="0"/>
              <a:t>: </a:t>
            </a:r>
            <a:r>
              <a:rPr lang="en-US" sz="2400" dirty="0" err="1" smtClean="0"/>
              <a:t>chì</a:t>
            </a:r>
            <a:r>
              <a:rPr lang="en-US" sz="2400" dirty="0" smtClean="0"/>
              <a:t>, </a:t>
            </a:r>
            <a:r>
              <a:rPr lang="en-US" sz="2400" dirty="0" err="1" smtClean="0"/>
              <a:t>thủy</a:t>
            </a:r>
            <a:r>
              <a:rPr lang="en-US" sz="2400" dirty="0" smtClean="0"/>
              <a:t> </a:t>
            </a:r>
            <a:r>
              <a:rPr lang="en-US" sz="2400" dirty="0" err="1" smtClean="0"/>
              <a:t>ngân</a:t>
            </a:r>
            <a:endParaRPr lang="en-US" sz="2400" dirty="0" smtClean="0"/>
          </a:p>
          <a:p>
            <a:pPr lvl="2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400" dirty="0" err="1" smtClean="0"/>
              <a:t>Vô</a:t>
            </a:r>
            <a:r>
              <a:rPr lang="en-US" sz="2400" dirty="0" smtClean="0"/>
              <a:t> </a:t>
            </a:r>
            <a:r>
              <a:rPr lang="en-US" sz="2400" dirty="0" err="1" smtClean="0"/>
              <a:t>căn</a:t>
            </a:r>
            <a:endParaRPr lang="en-US" sz="2400" dirty="0" smtClean="0"/>
          </a:p>
          <a:p>
            <a:pPr>
              <a:lnSpc>
                <a:spcPct val="150000"/>
              </a:lnSpc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0034" y="905516"/>
            <a:ext cx="5429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/>
              <a:t>Hội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chứng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Fanconi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42878" y="214290"/>
            <a:ext cx="8501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5</a:t>
            </a:r>
            <a:r>
              <a:rPr lang="en-US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 </a:t>
            </a:r>
            <a:r>
              <a:rPr lang="en-US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HC KHIẾM KHUYẾT ỐNG THẬN</a:t>
            </a:r>
            <a:endParaRPr lang="en-US" sz="2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60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85720" y="1729124"/>
          <a:ext cx="8715436" cy="4414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86148"/>
                <a:gridCol w="542928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Cơ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chế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Biểu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hiện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Giảm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tái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hấp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đường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Đường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niệu</a:t>
                      </a:r>
                      <a:r>
                        <a:rPr lang="en-US" baseline="0" dirty="0" smtClean="0"/>
                        <a:t> (+) (</a:t>
                      </a:r>
                      <a:r>
                        <a:rPr lang="en-US" baseline="0" dirty="0" err="1" smtClean="0"/>
                        <a:t>đường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máu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bình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thường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Giảm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tái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hấp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thu</a:t>
                      </a:r>
                      <a:r>
                        <a:rPr lang="en-US" baseline="0" dirty="0" smtClean="0"/>
                        <a:t> phosphate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Phosphate </a:t>
                      </a:r>
                      <a:r>
                        <a:rPr lang="en-US" dirty="0" err="1" smtClean="0"/>
                        <a:t>niệu</a:t>
                      </a:r>
                      <a:r>
                        <a:rPr lang="en-US" baseline="0" dirty="0" smtClean="0"/>
                        <a:t> (+)</a:t>
                      </a:r>
                    </a:p>
                    <a:p>
                      <a:r>
                        <a:rPr lang="en-US" baseline="0" dirty="0" smtClean="0"/>
                        <a:t>Phosphate </a:t>
                      </a:r>
                      <a:r>
                        <a:rPr lang="en-US" baseline="0" dirty="0" err="1" smtClean="0"/>
                        <a:t>máu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giảm</a:t>
                      </a:r>
                      <a:r>
                        <a:rPr lang="en-US" baseline="0" dirty="0" smtClean="0"/>
                        <a:t> -&gt; </a:t>
                      </a:r>
                      <a:r>
                        <a:rPr lang="en-US" baseline="0" dirty="0" err="1" smtClean="0"/>
                        <a:t>nhuyễn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xương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còi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xương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Giảm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tái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hấp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aminoacid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Aminoacid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niệu</a:t>
                      </a:r>
                      <a:r>
                        <a:rPr lang="en-US" baseline="0" dirty="0" smtClean="0"/>
                        <a:t> (+)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Giảm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tái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hấp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thu</a:t>
                      </a:r>
                      <a:r>
                        <a:rPr lang="en-US" baseline="0" dirty="0" smtClean="0"/>
                        <a:t> bicarbonate ở OLG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Toan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hóa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ống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thận</a:t>
                      </a:r>
                      <a:endParaRPr lang="en-US" baseline="0" dirty="0" smtClean="0"/>
                    </a:p>
                    <a:p>
                      <a:r>
                        <a:rPr lang="en-US" baseline="0" dirty="0" err="1" smtClean="0"/>
                        <a:t>Toan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chuyển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hóa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Hạ</a:t>
                      </a:r>
                      <a:r>
                        <a:rPr lang="en-US" dirty="0" smtClean="0"/>
                        <a:t> Kali,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Natri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kiềm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chuyến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hóa</a:t>
                      </a:r>
                      <a:endParaRPr lang="en-US" baseline="0" dirty="0" smtClean="0"/>
                    </a:p>
                    <a:p>
                      <a:r>
                        <a:rPr lang="en-US" baseline="0" dirty="0" err="1" smtClean="0"/>
                        <a:t>Hạ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huyết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áp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yếu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cơ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Giảm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lọc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và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tái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hấp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thích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hợp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của</a:t>
                      </a:r>
                      <a:r>
                        <a:rPr lang="en-US" baseline="0" dirty="0" smtClean="0"/>
                        <a:t> OLX </a:t>
                      </a:r>
                      <a:r>
                        <a:rPr lang="en-US" baseline="0" dirty="0" err="1" smtClean="0"/>
                        <a:t>và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ống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góp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Tiểu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nhiều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uống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nhiều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mất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nước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Giảm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tái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hấp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canxi</a:t>
                      </a:r>
                      <a:r>
                        <a:rPr lang="en-US" baseline="0" dirty="0" smtClean="0"/>
                        <a:t> OLG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Tăng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canxi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niệu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Tiểu</a:t>
                      </a:r>
                      <a:r>
                        <a:rPr lang="en-US" baseline="0" dirty="0" smtClean="0"/>
                        <a:t> protein TLPT </a:t>
                      </a:r>
                      <a:r>
                        <a:rPr lang="en-US" baseline="0" dirty="0" err="1" smtClean="0"/>
                        <a:t>thấp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Protein </a:t>
                      </a:r>
                      <a:r>
                        <a:rPr lang="en-US" dirty="0" err="1" smtClean="0"/>
                        <a:t>niệu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42878" y="214290"/>
            <a:ext cx="8501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5</a:t>
            </a:r>
            <a:r>
              <a:rPr lang="en-US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 </a:t>
            </a:r>
            <a:r>
              <a:rPr lang="en-US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HC KHIẾM KHUYẾT ỐNG THẬN</a:t>
            </a:r>
            <a:endParaRPr lang="en-US" sz="2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034" y="642918"/>
            <a:ext cx="5429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/>
              <a:t>Hội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chứng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Fanconi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1995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2214554"/>
            <a:ext cx="8186766" cy="264320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 err="1" smtClean="0"/>
              <a:t>Là</a:t>
            </a:r>
            <a:r>
              <a:rPr lang="en-US" dirty="0" smtClean="0"/>
              <a:t> 1 </a:t>
            </a:r>
            <a:r>
              <a:rPr lang="en-US" dirty="0" err="1" smtClean="0"/>
              <a:t>khiếm</a:t>
            </a:r>
            <a:r>
              <a:rPr lang="en-US" dirty="0" smtClean="0"/>
              <a:t> </a:t>
            </a:r>
            <a:r>
              <a:rPr lang="en-US" dirty="0" err="1" smtClean="0"/>
              <a:t>khuyết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truyền</a:t>
            </a:r>
            <a:r>
              <a:rPr lang="en-US" dirty="0" smtClean="0"/>
              <a:t> </a:t>
            </a:r>
            <a:r>
              <a:rPr lang="en-US" dirty="0" err="1" smtClean="0"/>
              <a:t>lặn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NST </a:t>
            </a:r>
            <a:r>
              <a:rPr lang="en-US" dirty="0" err="1" smtClean="0"/>
              <a:t>thường</a:t>
            </a:r>
            <a:endParaRPr lang="en-US" dirty="0" smtClean="0"/>
          </a:p>
          <a:p>
            <a:pPr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 err="1" smtClean="0"/>
              <a:t>Bất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protein </a:t>
            </a:r>
            <a:r>
              <a:rPr lang="en-US" dirty="0" err="1" smtClean="0"/>
              <a:t>đồng</a:t>
            </a:r>
            <a:r>
              <a:rPr lang="en-US" dirty="0" smtClean="0"/>
              <a:t> </a:t>
            </a:r>
            <a:r>
              <a:rPr lang="en-US" dirty="0" err="1" smtClean="0"/>
              <a:t>vận</a:t>
            </a:r>
            <a:r>
              <a:rPr lang="en-US" dirty="0" smtClean="0"/>
              <a:t> </a:t>
            </a:r>
            <a:r>
              <a:rPr lang="en-US" dirty="0" err="1" smtClean="0"/>
              <a:t>chuyển</a:t>
            </a:r>
            <a:r>
              <a:rPr lang="en-US" dirty="0" smtClean="0"/>
              <a:t> Na-K-2Cl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dày</a:t>
            </a:r>
            <a:r>
              <a:rPr lang="en-US" dirty="0" smtClean="0"/>
              <a:t> </a:t>
            </a:r>
            <a:r>
              <a:rPr lang="en-US" dirty="0" err="1" smtClean="0"/>
              <a:t>nhánh</a:t>
            </a:r>
            <a:r>
              <a:rPr lang="en-US" dirty="0" smtClean="0"/>
              <a:t> </a:t>
            </a:r>
            <a:r>
              <a:rPr lang="en-US" dirty="0" err="1" smtClean="0"/>
              <a:t>lên</a:t>
            </a:r>
            <a:r>
              <a:rPr lang="en-US" dirty="0" smtClean="0"/>
              <a:t> </a:t>
            </a:r>
            <a:r>
              <a:rPr lang="en-US" dirty="0" err="1" smtClean="0"/>
              <a:t>quai</a:t>
            </a:r>
            <a:r>
              <a:rPr lang="en-US" dirty="0" smtClean="0"/>
              <a:t> </a:t>
            </a:r>
            <a:r>
              <a:rPr lang="en-US" dirty="0" err="1" smtClean="0"/>
              <a:t>Henle</a:t>
            </a:r>
            <a:r>
              <a:rPr lang="en-US" dirty="0" smtClean="0"/>
              <a:t>, </a:t>
            </a:r>
            <a:r>
              <a:rPr lang="en-US" dirty="0" err="1" smtClean="0"/>
              <a:t>gây</a:t>
            </a:r>
            <a:r>
              <a:rPr lang="en-US" dirty="0" smtClean="0"/>
              <a:t> </a:t>
            </a:r>
            <a:r>
              <a:rPr lang="en-US" dirty="0" err="1" smtClean="0"/>
              <a:t>mất</a:t>
            </a:r>
            <a:r>
              <a:rPr lang="en-US" dirty="0" smtClean="0"/>
              <a:t> </a:t>
            </a:r>
            <a:r>
              <a:rPr lang="en-US" dirty="0" err="1" smtClean="0"/>
              <a:t>nước</a:t>
            </a:r>
            <a:r>
              <a:rPr lang="en-US" dirty="0" smtClean="0"/>
              <a:t>, </a:t>
            </a:r>
            <a:r>
              <a:rPr lang="en-US" dirty="0" err="1" smtClean="0"/>
              <a:t>muối</a:t>
            </a:r>
            <a:r>
              <a:rPr lang="en-US" dirty="0" smtClean="0"/>
              <a:t> -&gt; </a:t>
            </a:r>
            <a:r>
              <a:rPr lang="en-US" dirty="0" err="1" smtClean="0"/>
              <a:t>tái</a:t>
            </a:r>
            <a:r>
              <a:rPr lang="en-US" dirty="0" smtClean="0"/>
              <a:t> </a:t>
            </a:r>
            <a:r>
              <a:rPr lang="en-US" dirty="0" err="1" smtClean="0"/>
              <a:t>hấp</a:t>
            </a:r>
            <a:r>
              <a:rPr lang="en-US" dirty="0" smtClean="0"/>
              <a:t> </a:t>
            </a:r>
            <a:r>
              <a:rPr lang="en-US" dirty="0" err="1" smtClean="0"/>
              <a:t>thu</a:t>
            </a:r>
            <a:r>
              <a:rPr lang="en-US" dirty="0" smtClean="0"/>
              <a:t> </a:t>
            </a:r>
            <a:r>
              <a:rPr lang="en-US" dirty="0" err="1" smtClean="0"/>
              <a:t>muối</a:t>
            </a:r>
            <a:r>
              <a:rPr lang="en-US" dirty="0" smtClean="0"/>
              <a:t>, </a:t>
            </a:r>
            <a:r>
              <a:rPr lang="en-US" dirty="0" err="1" smtClean="0"/>
              <a:t>nước</a:t>
            </a:r>
            <a:r>
              <a:rPr lang="en-US" dirty="0" smtClean="0"/>
              <a:t> ở OLX, </a:t>
            </a:r>
            <a:r>
              <a:rPr lang="en-US" dirty="0" err="1" smtClean="0"/>
              <a:t>tiết</a:t>
            </a:r>
            <a:r>
              <a:rPr lang="en-US" dirty="0" smtClean="0"/>
              <a:t> K+, H+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2878" y="214290"/>
            <a:ext cx="8501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5</a:t>
            </a:r>
            <a:r>
              <a:rPr lang="en-US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 </a:t>
            </a:r>
            <a:r>
              <a:rPr lang="en-US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HC KHIẾM KHUYẾT ỐNG THẬN</a:t>
            </a:r>
            <a:endParaRPr lang="en-US" sz="2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034" y="1071546"/>
            <a:ext cx="5500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/>
              <a:t>Hội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chứng</a:t>
            </a:r>
            <a:r>
              <a:rPr lang="en-US" sz="2800" b="1" dirty="0" smtClean="0"/>
              <a:t> Bartter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5240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2214554"/>
            <a:ext cx="8258204" cy="4259398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 err="1" smtClean="0"/>
              <a:t>Lâm</a:t>
            </a:r>
            <a:r>
              <a:rPr lang="en-US" dirty="0" smtClean="0"/>
              <a:t> </a:t>
            </a:r>
            <a:r>
              <a:rPr lang="en-US" dirty="0" err="1" smtClean="0"/>
              <a:t>sàng</a:t>
            </a:r>
            <a:r>
              <a:rPr lang="en-US" dirty="0" smtClean="0"/>
              <a:t>: 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, </a:t>
            </a:r>
            <a:r>
              <a:rPr lang="en-US" dirty="0" err="1" smtClean="0"/>
              <a:t>uống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, </a:t>
            </a:r>
            <a:r>
              <a:rPr lang="en-US" dirty="0" err="1" smtClean="0"/>
              <a:t>mất</a:t>
            </a:r>
            <a:r>
              <a:rPr lang="en-US" dirty="0" smtClean="0"/>
              <a:t> </a:t>
            </a:r>
            <a:r>
              <a:rPr lang="en-US" dirty="0" err="1" smtClean="0"/>
              <a:t>nước</a:t>
            </a:r>
            <a:r>
              <a:rPr lang="en-US" dirty="0" smtClean="0"/>
              <a:t>, </a:t>
            </a:r>
            <a:r>
              <a:rPr lang="en-US" dirty="0" err="1" smtClean="0"/>
              <a:t>đa</a:t>
            </a:r>
            <a:r>
              <a:rPr lang="en-US" dirty="0" smtClean="0"/>
              <a:t> </a:t>
            </a:r>
            <a:r>
              <a:rPr lang="en-US" dirty="0" err="1" smtClean="0"/>
              <a:t>ối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thai</a:t>
            </a:r>
            <a:r>
              <a:rPr lang="en-US" dirty="0" smtClean="0"/>
              <a:t> </a:t>
            </a:r>
            <a:r>
              <a:rPr lang="en-US" dirty="0" err="1" smtClean="0"/>
              <a:t>kỳ</a:t>
            </a:r>
            <a:endParaRPr lang="en-US" dirty="0" smtClean="0"/>
          </a:p>
          <a:p>
            <a:pPr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 smtClean="0"/>
              <a:t>CLS: </a:t>
            </a:r>
            <a:r>
              <a:rPr lang="en-US" dirty="0" err="1" smtClean="0"/>
              <a:t>kiềm</a:t>
            </a:r>
            <a:r>
              <a:rPr lang="en-US" dirty="0" smtClean="0"/>
              <a:t> </a:t>
            </a:r>
            <a:r>
              <a:rPr lang="en-US" dirty="0" err="1" smtClean="0"/>
              <a:t>chuyển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 </a:t>
            </a:r>
            <a:r>
              <a:rPr lang="en-US" dirty="0" err="1" smtClean="0"/>
              <a:t>giảm</a:t>
            </a:r>
            <a:r>
              <a:rPr lang="en-US" dirty="0" smtClean="0"/>
              <a:t> </a:t>
            </a:r>
            <a:r>
              <a:rPr lang="en-US" dirty="0" err="1" smtClean="0"/>
              <a:t>Chlor</a:t>
            </a:r>
            <a:r>
              <a:rPr lang="en-US" dirty="0" smtClean="0"/>
              <a:t>, </a:t>
            </a:r>
            <a:r>
              <a:rPr lang="en-US" dirty="0" err="1" smtClean="0"/>
              <a:t>giảm</a:t>
            </a:r>
            <a:r>
              <a:rPr lang="en-US" dirty="0" smtClean="0"/>
              <a:t> Kali </a:t>
            </a:r>
            <a:r>
              <a:rPr lang="en-US" dirty="0" err="1" smtClean="0"/>
              <a:t>máu</a:t>
            </a:r>
            <a:r>
              <a:rPr lang="en-US" dirty="0" smtClean="0"/>
              <a:t>, </a:t>
            </a:r>
            <a:r>
              <a:rPr lang="en-US" dirty="0" err="1" smtClean="0"/>
              <a:t>tăng</a:t>
            </a:r>
            <a:r>
              <a:rPr lang="en-US" dirty="0" smtClean="0"/>
              <a:t> Kali </a:t>
            </a:r>
            <a:r>
              <a:rPr lang="en-US" dirty="0" err="1" smtClean="0"/>
              <a:t>niệu</a:t>
            </a:r>
            <a:r>
              <a:rPr lang="en-US" dirty="0" smtClean="0"/>
              <a:t>, </a:t>
            </a:r>
            <a:r>
              <a:rPr lang="en-US" dirty="0" err="1" smtClean="0"/>
              <a:t>tăng</a:t>
            </a:r>
            <a:r>
              <a:rPr lang="en-US" dirty="0" smtClean="0"/>
              <a:t> </a:t>
            </a:r>
            <a:r>
              <a:rPr lang="en-US" dirty="0" err="1" smtClean="0"/>
              <a:t>Natri</a:t>
            </a:r>
            <a:r>
              <a:rPr lang="en-US" dirty="0" smtClean="0"/>
              <a:t> (&gt;20mmol/L), </a:t>
            </a:r>
            <a:r>
              <a:rPr lang="en-US" dirty="0" err="1" smtClean="0"/>
              <a:t>Canxi</a:t>
            </a:r>
            <a:r>
              <a:rPr lang="en-US" dirty="0" smtClean="0"/>
              <a:t> </a:t>
            </a:r>
            <a:r>
              <a:rPr lang="en-US" dirty="0" err="1" smtClean="0"/>
              <a:t>niệu</a:t>
            </a:r>
            <a:r>
              <a:rPr lang="en-US" dirty="0" smtClean="0"/>
              <a:t> </a:t>
            </a:r>
            <a:r>
              <a:rPr lang="en-US" dirty="0" err="1" smtClean="0"/>
              <a:t>bình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2878" y="214290"/>
            <a:ext cx="8501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5</a:t>
            </a:r>
            <a:r>
              <a:rPr lang="en-US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 </a:t>
            </a:r>
            <a:r>
              <a:rPr lang="en-US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HC KHIẾM KHUYẾT ỐNG THẬN</a:t>
            </a:r>
            <a:endParaRPr lang="en-US" sz="2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034" y="1071546"/>
            <a:ext cx="5500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/>
              <a:t>Hội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chứng</a:t>
            </a:r>
            <a:r>
              <a:rPr lang="en-US" sz="2800" b="1" dirty="0" smtClean="0"/>
              <a:t> Bartter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9196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2285992"/>
            <a:ext cx="7467600" cy="4187960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US" dirty="0" smtClean="0"/>
              <a:t>Di </a:t>
            </a:r>
            <a:r>
              <a:rPr lang="en-US" dirty="0" err="1" smtClean="0"/>
              <a:t>truyền</a:t>
            </a:r>
            <a:r>
              <a:rPr lang="en-US" dirty="0" smtClean="0"/>
              <a:t> </a:t>
            </a:r>
            <a:r>
              <a:rPr lang="en-US" dirty="0" err="1" smtClean="0"/>
              <a:t>lặn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NST </a:t>
            </a:r>
            <a:r>
              <a:rPr lang="en-US" dirty="0" err="1" smtClean="0"/>
              <a:t>thường</a:t>
            </a:r>
            <a:endParaRPr lang="en-US" dirty="0" smtClean="0"/>
          </a:p>
          <a:p>
            <a:pPr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hưởng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protein </a:t>
            </a:r>
            <a:r>
              <a:rPr lang="en-US" dirty="0" err="1" smtClean="0"/>
              <a:t>vận</a:t>
            </a:r>
            <a:r>
              <a:rPr lang="en-US" dirty="0" smtClean="0"/>
              <a:t> </a:t>
            </a:r>
            <a:r>
              <a:rPr lang="en-US" dirty="0" err="1" smtClean="0"/>
              <a:t>chuyển</a:t>
            </a:r>
            <a:r>
              <a:rPr lang="en-US" dirty="0" smtClean="0"/>
              <a:t> Na-</a:t>
            </a:r>
            <a:r>
              <a:rPr lang="en-US" dirty="0" err="1" smtClean="0"/>
              <a:t>Cl</a:t>
            </a:r>
            <a:endParaRPr lang="en-US" dirty="0" smtClean="0"/>
          </a:p>
          <a:p>
            <a:pPr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HC Batter, </a:t>
            </a:r>
            <a:r>
              <a:rPr lang="en-US" dirty="0" err="1" smtClean="0"/>
              <a:t>trừ</a:t>
            </a:r>
            <a:r>
              <a:rPr lang="en-US" dirty="0" smtClean="0"/>
              <a:t> </a:t>
            </a:r>
            <a:r>
              <a:rPr lang="en-US" dirty="0" err="1" smtClean="0"/>
              <a:t>Canxi</a:t>
            </a:r>
            <a:r>
              <a:rPr lang="en-US" dirty="0" smtClean="0"/>
              <a:t> </a:t>
            </a:r>
            <a:r>
              <a:rPr lang="en-US" dirty="0" err="1" smtClean="0"/>
              <a:t>niệu</a:t>
            </a:r>
            <a:r>
              <a:rPr lang="en-US" dirty="0" smtClean="0"/>
              <a:t> </a:t>
            </a:r>
            <a:r>
              <a:rPr lang="en-US" dirty="0" err="1" smtClean="0"/>
              <a:t>giảm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2878" y="214290"/>
            <a:ext cx="8501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5</a:t>
            </a:r>
            <a:r>
              <a:rPr lang="en-US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 </a:t>
            </a:r>
            <a:r>
              <a:rPr lang="en-US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HC KHIẾM KHUYẾT ỐNG THẬN</a:t>
            </a:r>
            <a:endParaRPr lang="en-US" sz="2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4348" y="1142984"/>
            <a:ext cx="4857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/>
              <a:t>Hội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chứng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Gitelman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4177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2878" y="214290"/>
            <a:ext cx="8501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5</a:t>
            </a:r>
            <a:r>
              <a:rPr lang="en-US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 </a:t>
            </a:r>
            <a:r>
              <a:rPr lang="en-US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HC KHIẾM KHUYẾT ỐNG THẬN</a:t>
            </a:r>
            <a:endParaRPr lang="en-US" sz="2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034" y="857232"/>
            <a:ext cx="6143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Bệnh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thận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đa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nang</a:t>
            </a:r>
            <a:endParaRPr lang="en-US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2910" y="1500174"/>
            <a:ext cx="8215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sz="2400" dirty="0" err="1" smtClean="0"/>
              <a:t>Bẩm</a:t>
            </a:r>
            <a:r>
              <a:rPr lang="en-US" sz="2400" dirty="0" smtClean="0"/>
              <a:t> </a:t>
            </a:r>
            <a:r>
              <a:rPr lang="en-US" sz="2400" dirty="0" err="1" smtClean="0"/>
              <a:t>sinh</a:t>
            </a:r>
            <a:r>
              <a:rPr lang="en-US" sz="2400" dirty="0" smtClean="0"/>
              <a:t>, </a:t>
            </a:r>
            <a:r>
              <a:rPr lang="en-US" sz="2400" dirty="0" err="1" smtClean="0"/>
              <a:t>di</a:t>
            </a:r>
            <a:r>
              <a:rPr lang="en-US" sz="2400" dirty="0" smtClean="0"/>
              <a:t> </a:t>
            </a:r>
            <a:r>
              <a:rPr lang="en-US" sz="2400" dirty="0" err="1" smtClean="0"/>
              <a:t>truyền</a:t>
            </a:r>
            <a:r>
              <a:rPr lang="en-US" sz="2400" dirty="0" smtClean="0"/>
              <a:t> </a:t>
            </a:r>
            <a:r>
              <a:rPr lang="en-US" sz="2400" dirty="0" err="1" smtClean="0"/>
              <a:t>theo</a:t>
            </a:r>
            <a:r>
              <a:rPr lang="en-US" sz="2400" dirty="0" smtClean="0"/>
              <a:t> gen </a:t>
            </a:r>
            <a:r>
              <a:rPr lang="en-US" sz="2400" dirty="0" err="1" smtClean="0"/>
              <a:t>trội</a:t>
            </a:r>
            <a:r>
              <a:rPr lang="en-US" sz="2400" dirty="0" smtClean="0"/>
              <a:t> </a:t>
            </a:r>
            <a:r>
              <a:rPr lang="en-US" sz="2400" dirty="0" err="1" smtClean="0"/>
              <a:t>trên</a:t>
            </a:r>
            <a:r>
              <a:rPr lang="en-US" sz="2400" dirty="0" smtClean="0"/>
              <a:t> NST </a:t>
            </a:r>
            <a:r>
              <a:rPr lang="en-US" sz="2400" dirty="0" err="1" smtClean="0"/>
              <a:t>thường</a:t>
            </a:r>
            <a:endParaRPr 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785786" y="2000240"/>
            <a:ext cx="79296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 smtClean="0"/>
              <a:t>Lâm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sàng</a:t>
            </a:r>
            <a:r>
              <a:rPr lang="en-US" sz="2400" b="1" dirty="0" smtClean="0"/>
              <a:t>: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2400" dirty="0" err="1" smtClean="0"/>
              <a:t>Đau</a:t>
            </a:r>
            <a:r>
              <a:rPr lang="en-US" sz="2400" dirty="0" smtClean="0"/>
              <a:t> </a:t>
            </a:r>
            <a:r>
              <a:rPr lang="en-US" sz="2400" dirty="0" err="1" smtClean="0"/>
              <a:t>hông</a:t>
            </a:r>
            <a:r>
              <a:rPr lang="en-US" sz="2400" dirty="0" smtClean="0"/>
              <a:t> </a:t>
            </a:r>
            <a:r>
              <a:rPr lang="en-US" sz="2400" dirty="0" err="1" smtClean="0"/>
              <a:t>lưng</a:t>
            </a:r>
            <a:endParaRPr lang="en-US" sz="2400" dirty="0" smtClean="0"/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2400" dirty="0" err="1" smtClean="0"/>
              <a:t>Tiểu</a:t>
            </a:r>
            <a:r>
              <a:rPr lang="en-US" sz="2400" dirty="0" smtClean="0"/>
              <a:t> </a:t>
            </a:r>
            <a:r>
              <a:rPr lang="en-US" sz="2400" dirty="0" err="1" smtClean="0"/>
              <a:t>máu</a:t>
            </a:r>
            <a:r>
              <a:rPr lang="en-US" sz="2400" dirty="0" smtClean="0"/>
              <a:t> </a:t>
            </a:r>
            <a:r>
              <a:rPr lang="en-US" sz="2400" dirty="0" err="1" smtClean="0"/>
              <a:t>đại</a:t>
            </a:r>
            <a:r>
              <a:rPr lang="en-US" sz="2400" dirty="0" smtClean="0"/>
              <a:t> </a:t>
            </a:r>
            <a:r>
              <a:rPr lang="en-US" sz="2400" dirty="0" err="1" smtClean="0"/>
              <a:t>thể</a:t>
            </a:r>
            <a:r>
              <a:rPr lang="en-US" sz="2400" dirty="0" smtClean="0"/>
              <a:t> </a:t>
            </a:r>
            <a:r>
              <a:rPr lang="en-US" sz="2400" dirty="0" err="1" smtClean="0"/>
              <a:t>hoặc</a:t>
            </a:r>
            <a:r>
              <a:rPr lang="en-US" sz="2400" dirty="0" smtClean="0"/>
              <a:t> vi </a:t>
            </a:r>
            <a:r>
              <a:rPr lang="en-US" sz="2400" dirty="0" err="1" smtClean="0"/>
              <a:t>thể</a:t>
            </a:r>
            <a:endParaRPr lang="en-US" sz="2400" dirty="0" smtClean="0"/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2400" dirty="0" err="1" smtClean="0"/>
              <a:t>Tăng</a:t>
            </a:r>
            <a:r>
              <a:rPr lang="en-US" sz="2400" dirty="0" smtClean="0"/>
              <a:t> </a:t>
            </a:r>
            <a:r>
              <a:rPr lang="en-US" sz="2400" dirty="0" err="1" smtClean="0"/>
              <a:t>huyết</a:t>
            </a:r>
            <a:r>
              <a:rPr lang="en-US" sz="2400" dirty="0" smtClean="0"/>
              <a:t> </a:t>
            </a:r>
            <a:r>
              <a:rPr lang="en-US" sz="2400" dirty="0" err="1" smtClean="0"/>
              <a:t>áp</a:t>
            </a:r>
            <a:endParaRPr lang="en-US" sz="2400" dirty="0" smtClean="0"/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2400" dirty="0" err="1" smtClean="0"/>
              <a:t>Ngoài</a:t>
            </a:r>
            <a:r>
              <a:rPr lang="en-US" sz="2400" dirty="0" smtClean="0"/>
              <a:t> </a:t>
            </a:r>
            <a:r>
              <a:rPr lang="en-US" sz="2400" dirty="0" err="1" smtClean="0"/>
              <a:t>thận</a:t>
            </a:r>
            <a:r>
              <a:rPr lang="en-US" sz="2400" dirty="0" smtClean="0"/>
              <a:t>: </a:t>
            </a:r>
            <a:r>
              <a:rPr lang="en-US" sz="2400" dirty="0" err="1" smtClean="0"/>
              <a:t>nang</a:t>
            </a:r>
            <a:r>
              <a:rPr lang="en-US" sz="2400" dirty="0" smtClean="0"/>
              <a:t> </a:t>
            </a:r>
            <a:r>
              <a:rPr lang="en-US" sz="2400" dirty="0" err="1" smtClean="0"/>
              <a:t>gan</a:t>
            </a:r>
            <a:r>
              <a:rPr lang="en-US" sz="2400" dirty="0" smtClean="0"/>
              <a:t>, </a:t>
            </a:r>
            <a:r>
              <a:rPr lang="en-US" sz="2400" dirty="0" err="1" smtClean="0"/>
              <a:t>tụy</a:t>
            </a:r>
            <a:r>
              <a:rPr lang="en-US" sz="2400" dirty="0" smtClean="0"/>
              <a:t>, </a:t>
            </a:r>
            <a:r>
              <a:rPr lang="en-US" sz="2400" dirty="0" err="1" smtClean="0"/>
              <a:t>túi</a:t>
            </a:r>
            <a:r>
              <a:rPr lang="en-US" sz="2400" dirty="0" smtClean="0"/>
              <a:t> </a:t>
            </a:r>
            <a:r>
              <a:rPr lang="en-US" sz="2400" dirty="0" err="1" smtClean="0"/>
              <a:t>tinh</a:t>
            </a:r>
            <a:r>
              <a:rPr lang="en-US" sz="2400" dirty="0" smtClean="0"/>
              <a:t>, </a:t>
            </a:r>
            <a:r>
              <a:rPr lang="en-US" sz="2400" dirty="0" err="1" smtClean="0"/>
              <a:t>màng</a:t>
            </a:r>
            <a:r>
              <a:rPr lang="en-US" sz="2400" dirty="0" smtClean="0"/>
              <a:t> </a:t>
            </a:r>
            <a:r>
              <a:rPr lang="en-US" sz="2400" dirty="0" err="1" smtClean="0"/>
              <a:t>nhện</a:t>
            </a:r>
            <a:r>
              <a:rPr lang="en-US" sz="2400" dirty="0" smtClean="0"/>
              <a:t>, </a:t>
            </a:r>
            <a:r>
              <a:rPr lang="en-US" sz="2400" dirty="0" err="1" smtClean="0"/>
              <a:t>túi</a:t>
            </a:r>
            <a:r>
              <a:rPr lang="en-US" sz="2400" dirty="0" smtClean="0"/>
              <a:t> </a:t>
            </a:r>
            <a:r>
              <a:rPr lang="en-US" sz="2400" dirty="0" err="1" smtClean="0"/>
              <a:t>thừa</a:t>
            </a:r>
            <a:r>
              <a:rPr lang="en-US" sz="2400" dirty="0" smtClean="0"/>
              <a:t> </a:t>
            </a:r>
            <a:r>
              <a:rPr lang="en-US" sz="2400" dirty="0" err="1" smtClean="0"/>
              <a:t>đại</a:t>
            </a:r>
            <a:r>
              <a:rPr lang="en-US" sz="2400" dirty="0" smtClean="0"/>
              <a:t> </a:t>
            </a:r>
            <a:r>
              <a:rPr lang="en-US" sz="2400" dirty="0" err="1" smtClean="0"/>
              <a:t>tràng</a:t>
            </a:r>
            <a:r>
              <a:rPr lang="en-US" sz="2400" dirty="0" smtClean="0"/>
              <a:t>, </a:t>
            </a:r>
            <a:r>
              <a:rPr lang="en-US" sz="2400" dirty="0" err="1" smtClean="0"/>
              <a:t>dãn</a:t>
            </a:r>
            <a:r>
              <a:rPr lang="en-US" sz="2400" dirty="0" smtClean="0"/>
              <a:t> </a:t>
            </a:r>
            <a:r>
              <a:rPr lang="en-US" sz="2400" dirty="0" err="1" smtClean="0"/>
              <a:t>phế</a:t>
            </a:r>
            <a:r>
              <a:rPr lang="en-US" sz="2400" dirty="0" smtClean="0"/>
              <a:t> </a:t>
            </a:r>
            <a:r>
              <a:rPr lang="en-US" sz="2400" dirty="0" err="1" smtClean="0"/>
              <a:t>quản</a:t>
            </a:r>
            <a:r>
              <a:rPr lang="en-US" sz="2400" dirty="0" smtClean="0"/>
              <a:t>,….</a:t>
            </a:r>
          </a:p>
          <a:p>
            <a:pPr>
              <a:lnSpc>
                <a:spcPct val="150000"/>
              </a:lnSpc>
            </a:pPr>
            <a:r>
              <a:rPr lang="en-US" sz="2400" b="1" dirty="0" err="1" smtClean="0"/>
              <a:t>Chẩn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đoán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dựa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trên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siêu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âm</a:t>
            </a:r>
            <a:endParaRPr lang="en-US" sz="2400" b="1" dirty="0" smtClean="0"/>
          </a:p>
          <a:p>
            <a:pPr>
              <a:lnSpc>
                <a:spcPct val="150000"/>
              </a:lnSpc>
            </a:pPr>
            <a:r>
              <a:rPr lang="en-US" sz="2400" dirty="0" err="1" smtClean="0"/>
              <a:t>Diễn</a:t>
            </a:r>
            <a:r>
              <a:rPr lang="en-US" sz="2400" dirty="0" smtClean="0"/>
              <a:t> </a:t>
            </a:r>
            <a:r>
              <a:rPr lang="en-US" sz="2400" dirty="0" err="1" smtClean="0"/>
              <a:t>tiến</a:t>
            </a:r>
            <a:r>
              <a:rPr lang="en-US" sz="2400" dirty="0" smtClean="0"/>
              <a:t> </a:t>
            </a:r>
            <a:r>
              <a:rPr lang="en-US" sz="2400" dirty="0" err="1" smtClean="0"/>
              <a:t>đến</a:t>
            </a:r>
            <a:r>
              <a:rPr lang="en-US" sz="2400" dirty="0" smtClean="0"/>
              <a:t> STMGĐC ở </a:t>
            </a:r>
            <a:r>
              <a:rPr lang="en-US" sz="2400" dirty="0" err="1" smtClean="0"/>
              <a:t>tuổi</a:t>
            </a:r>
            <a:r>
              <a:rPr lang="en-US" sz="2400" dirty="0" smtClean="0"/>
              <a:t> 50-60</a:t>
            </a:r>
          </a:p>
        </p:txBody>
      </p:sp>
    </p:spTree>
    <p:extLst>
      <p:ext uri="{BB962C8B-B14F-4D97-AF65-F5344CB8AC3E}">
        <p14:creationId xmlns:p14="http://schemas.microsoft.com/office/powerpoint/2010/main" val="274997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42928" y="1828800"/>
            <a:ext cx="8229600" cy="4648200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Một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trong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hai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tiêu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chuẩn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kéo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dài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≥ 3 </a:t>
            </a:r>
            <a:r>
              <a:rPr lang="en-US" b="1" dirty="0" err="1" smtClean="0">
                <a:latin typeface="Arial" pitchFamily="34" charset="0"/>
                <a:cs typeface="Arial" pitchFamily="34" charset="0"/>
              </a:rPr>
              <a:t>tháng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pPr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Bằng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chứng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của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latin typeface="Arial" pitchFamily="34" charset="0"/>
                <a:cs typeface="Arial" pitchFamily="34" charset="0"/>
              </a:rPr>
              <a:t>tổn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latin typeface="Arial" pitchFamily="34" charset="0"/>
                <a:cs typeface="Arial" pitchFamily="34" charset="0"/>
              </a:rPr>
              <a:t>thương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latin typeface="Arial" pitchFamily="34" charset="0"/>
                <a:cs typeface="Arial" pitchFamily="34" charset="0"/>
              </a:rPr>
              <a:t>cấu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latin typeface="Arial" pitchFamily="34" charset="0"/>
                <a:cs typeface="Arial" pitchFamily="34" charset="0"/>
              </a:rPr>
              <a:t>trúc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latin typeface="Arial" pitchFamily="34" charset="0"/>
                <a:cs typeface="Arial" pitchFamily="34" charset="0"/>
              </a:rPr>
              <a:t>và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latin typeface="Arial" pitchFamily="34" charset="0"/>
                <a:cs typeface="Arial" pitchFamily="34" charset="0"/>
              </a:rPr>
              <a:t>chức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latin typeface="Arial" pitchFamily="34" charset="0"/>
                <a:cs typeface="Arial" pitchFamily="34" charset="0"/>
              </a:rPr>
              <a:t>năng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latin typeface="Arial" pitchFamily="34" charset="0"/>
                <a:cs typeface="Arial" pitchFamily="34" charset="0"/>
              </a:rPr>
              <a:t>thận</a:t>
            </a:r>
            <a:endParaRPr lang="en-US" b="1" dirty="0" smtClean="0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Tổn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thương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mô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thận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phát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hiện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qua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sinh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thiết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thận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Bằng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chứng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của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tổn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thương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thận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qua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xét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nghiệm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máu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hoặc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nước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tiểu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hoặc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xét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nghiệm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hình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ảnh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kèm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hoặc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không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kèm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giảm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độ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lọc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cầu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thận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Độ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lọc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cầu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thận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giảm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&lt; 60 ml/</a:t>
            </a:r>
            <a:r>
              <a:rPr lang="en-US" b="1" dirty="0" err="1" smtClean="0">
                <a:latin typeface="Arial" pitchFamily="34" charset="0"/>
                <a:cs typeface="Arial" pitchFamily="34" charset="0"/>
              </a:rPr>
              <a:t>ph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/1.73m2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da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kèm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hoặc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không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kèm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bằng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chứng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của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tổn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thương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thận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Bệnh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nhân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có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thận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ghép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" y="958154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Tiêu</a:t>
            </a:r>
            <a:r>
              <a:rPr lang="en-US" sz="32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chuẩn</a:t>
            </a:r>
            <a:r>
              <a:rPr lang="en-US" sz="32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KDOQI 2002</a:t>
            </a:r>
            <a:endParaRPr lang="en-US" sz="3200" b="1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86314" y="357166"/>
            <a:ext cx="3786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6.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Suy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thận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mạn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77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2819400"/>
            <a:ext cx="8077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 smtClean="0">
                <a:latin typeface="Arial" pitchFamily="34" charset="0"/>
                <a:cs typeface="Arial" pitchFamily="34" charset="0"/>
              </a:rPr>
              <a:t>Bất kỳ tiêu chuẩn nào sau đây tồn tại kéo dài &gt; 3 tháng 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r>
              <a:rPr lang="vi-VN" sz="2400" dirty="0" smtClean="0">
                <a:latin typeface="Arial" pitchFamily="34" charset="0"/>
                <a:cs typeface="Arial" pitchFamily="34" charset="0"/>
              </a:rPr>
              <a:t>1- Dấu chứng của tổn thương thận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vi-VN" sz="2400" dirty="0" smtClean="0">
                <a:latin typeface="Arial" pitchFamily="34" charset="0"/>
                <a:cs typeface="Arial" pitchFamily="34" charset="0"/>
              </a:rPr>
              <a:t>Albumine niệu &gt; 30mg/24 giờ, hoặc ACR &gt; 30mg/g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vi-VN" sz="2400" dirty="0" smtClean="0">
                <a:latin typeface="Arial" pitchFamily="34" charset="0"/>
                <a:cs typeface="Arial" pitchFamily="34" charset="0"/>
              </a:rPr>
              <a:t>Cặn lắng nước tiểu bất thường 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vi-VN" sz="2400" dirty="0" smtClean="0">
                <a:latin typeface="Arial" pitchFamily="34" charset="0"/>
                <a:cs typeface="Arial" pitchFamily="34" charset="0"/>
              </a:rPr>
              <a:t>Điện giải và bất thường khác do bệnh lý ống thận 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vi-VN" sz="2400" dirty="0" smtClean="0">
                <a:latin typeface="Arial" pitchFamily="34" charset="0"/>
                <a:cs typeface="Arial" pitchFamily="34" charset="0"/>
              </a:rPr>
              <a:t>Bất thường mô bệnh học (sinh thiết thận) 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vi-VN" sz="2400" dirty="0" smtClean="0">
                <a:latin typeface="Arial" pitchFamily="34" charset="0"/>
                <a:cs typeface="Arial" pitchFamily="34" charset="0"/>
              </a:rPr>
              <a:t>Bất thường cấu trúc thận dựa vào hình ảnh học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vi-VN" sz="2400" dirty="0" smtClean="0">
                <a:latin typeface="Arial" pitchFamily="34" charset="0"/>
                <a:cs typeface="Arial" pitchFamily="34" charset="0"/>
              </a:rPr>
              <a:t>Tiền căn có ghép thận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r>
              <a:rPr lang="vi-VN" sz="2400" dirty="0" smtClean="0">
                <a:latin typeface="Arial" pitchFamily="34" charset="0"/>
                <a:cs typeface="Arial" pitchFamily="34" charset="0"/>
              </a:rPr>
              <a:t> 2- Giảm GFR &lt; 60 ml/min/1.73 m2 (G3a–G5)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" y="941941"/>
            <a:ext cx="487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Tiêu</a:t>
            </a:r>
            <a:r>
              <a:rPr lang="en-US" sz="32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chuẩn</a:t>
            </a:r>
            <a:r>
              <a:rPr lang="en-US" sz="32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KDIGO 2012</a:t>
            </a:r>
            <a:endParaRPr lang="en-US" sz="3200" b="1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1605064"/>
            <a:ext cx="845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vi-VN" sz="2400" dirty="0" smtClean="0">
                <a:latin typeface="Arial" pitchFamily="34" charset="0"/>
                <a:cs typeface="Arial" pitchFamily="34" charset="0"/>
              </a:rPr>
              <a:t>Bệnh thận mạn là những bất thường về cấu trúc và chức năng thận kéo dài trên 3 tháng, ảnh hưởng lên sức khỏe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bn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86314" y="357166"/>
            <a:ext cx="3786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6.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Suy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thận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mạn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68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405825"/>
            <a:ext cx="716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Tình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huống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lâm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sàng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1: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" y="1895235"/>
            <a:ext cx="7620000" cy="130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Bạn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có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muốn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khai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thác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thêm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thông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tin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gì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ở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bệnh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nhân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này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?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7471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95400"/>
            <a:ext cx="6477000" cy="1524000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HbsAg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-,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antiHCV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+, HCV RNA -, 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28.6.2019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Cre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280.5,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Ure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6.7,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Sắt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13.8,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Ferritine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220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FT4 0.639, TSH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1,957, Na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140.9, K 2.43,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Cl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117.9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0" y="304800"/>
            <a:ext cx="716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Tình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huống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lâm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sàng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2: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85800" y="3124201"/>
            <a:ext cx="8077200" cy="18287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8.7. 2019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WBC 6.2,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Neu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3.5,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Lym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2, HC 2.34,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Hb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90,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Hct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27.2, MCV 115.9, MCH 38.2, PLT 191,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Alb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33.6, Pro 68.3,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Ure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5.5,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Cre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193.6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6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405825"/>
            <a:ext cx="716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Tình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huống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lâm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sàng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3: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" y="1295400"/>
            <a:ext cx="8077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BN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nam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50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tuổi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Không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tiền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căn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THA, ĐTĐ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BN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khám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sức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khỏe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định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kỳ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Không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bất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thường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về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triệu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chứng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cơ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năng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và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thực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thể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3505200"/>
            <a:ext cx="8382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TPTNT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Ery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-,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uro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3.2,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bili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-, nitrite –, ketone -, protein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3g/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dL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             glucose -, pH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6, SG 1.02,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Leu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–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Ure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4.4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mmol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/L,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Creatinine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70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umol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/L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Na 136, K 4,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Cl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100,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Ca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2.4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mmol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/L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58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9600" y="482025"/>
            <a:ext cx="716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Tình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huống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lâm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sàng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3: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" y="3149025"/>
            <a:ext cx="815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Arial" pitchFamily="34" charset="0"/>
                <a:cs typeface="Arial" pitchFamily="34" charset="0"/>
              </a:rPr>
              <a:t>Các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latin typeface="Arial" pitchFamily="34" charset="0"/>
                <a:cs typeface="Arial" pitchFamily="34" charset="0"/>
              </a:rPr>
              <a:t>hội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latin typeface="Arial" pitchFamily="34" charset="0"/>
                <a:cs typeface="Arial" pitchFamily="34" charset="0"/>
              </a:rPr>
              <a:t>chứng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latin typeface="Arial" pitchFamily="34" charset="0"/>
                <a:cs typeface="Arial" pitchFamily="34" charset="0"/>
              </a:rPr>
              <a:t>thận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latin typeface="Arial" pitchFamily="34" charset="0"/>
                <a:cs typeface="Arial" pitchFamily="34" charset="0"/>
              </a:rPr>
              <a:t>học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 ở </a:t>
            </a:r>
            <a:r>
              <a:rPr lang="en-US" sz="3200" dirty="0" err="1" smtClean="0">
                <a:latin typeface="Arial" pitchFamily="34" charset="0"/>
                <a:cs typeface="Arial" pitchFamily="34" charset="0"/>
              </a:rPr>
              <a:t>bệnh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latin typeface="Arial" pitchFamily="34" charset="0"/>
                <a:cs typeface="Arial" pitchFamily="34" charset="0"/>
              </a:rPr>
              <a:t>nhân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latin typeface="Arial" pitchFamily="34" charset="0"/>
                <a:cs typeface="Arial" pitchFamily="34" charset="0"/>
              </a:rPr>
              <a:t>này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?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39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48" y="714356"/>
            <a:ext cx="7467600" cy="114300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7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.BẤT 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THƯỜNG NƯỚC TIỂU KHÔNG TRIỆU CHỨNG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1142976" y="2285992"/>
            <a:ext cx="2857520" cy="1857388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/>
              <a:t>Tiểu</a:t>
            </a:r>
            <a:r>
              <a:rPr lang="en-US" sz="2800" b="1" dirty="0" smtClean="0"/>
              <a:t> Protein </a:t>
            </a:r>
            <a:r>
              <a:rPr lang="en-US" sz="2800" b="1" dirty="0" err="1" smtClean="0"/>
              <a:t>đơn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độc</a:t>
            </a:r>
            <a:endParaRPr lang="en-US" sz="2800" b="1" dirty="0"/>
          </a:p>
        </p:txBody>
      </p:sp>
      <p:sp>
        <p:nvSpPr>
          <p:cNvPr id="4" name="Oval 3"/>
          <p:cNvSpPr/>
          <p:nvPr/>
        </p:nvSpPr>
        <p:spPr>
          <a:xfrm>
            <a:off x="5000628" y="2214554"/>
            <a:ext cx="2857520" cy="1928826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/>
              <a:t>Tiểu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máu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đơn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độc</a:t>
            </a:r>
            <a:endParaRPr lang="en-US" sz="2800" b="1" dirty="0"/>
          </a:p>
        </p:txBody>
      </p:sp>
      <p:sp>
        <p:nvSpPr>
          <p:cNvPr id="5" name="Oval 4"/>
          <p:cNvSpPr/>
          <p:nvPr/>
        </p:nvSpPr>
        <p:spPr>
          <a:xfrm>
            <a:off x="2714612" y="4572008"/>
            <a:ext cx="3214710" cy="1857388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/>
              <a:t>Tiểu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bạch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cầu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vô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khuẩn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50518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48" y="714356"/>
            <a:ext cx="7467600" cy="114300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7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.BẤT 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THƯỜNG NƯỚC TIỂU KHÔNG TRIỆU CHỨNG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142844" y="3071810"/>
            <a:ext cx="2857520" cy="1928826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/>
              <a:t>Tiểu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máu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đơn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độc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071802" y="2857496"/>
            <a:ext cx="55007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- </a:t>
            </a:r>
            <a:r>
              <a:rPr lang="en-US" sz="2800" b="1" dirty="0" err="1" smtClean="0"/>
              <a:t>Không</a:t>
            </a:r>
            <a:r>
              <a:rPr lang="en-US" sz="2800" dirty="0" smtClean="0"/>
              <a:t> </a:t>
            </a:r>
            <a:r>
              <a:rPr lang="en-US" sz="2800" dirty="0" err="1" smtClean="0"/>
              <a:t>kèm</a:t>
            </a:r>
            <a:r>
              <a:rPr lang="en-US" sz="2800" dirty="0" smtClean="0"/>
              <a:t> </a:t>
            </a:r>
            <a:r>
              <a:rPr lang="en-US" sz="2800" dirty="0" err="1" smtClean="0"/>
              <a:t>tiểu</a:t>
            </a:r>
            <a:r>
              <a:rPr lang="en-US" sz="2800" dirty="0" smtClean="0"/>
              <a:t> protein, </a:t>
            </a:r>
            <a:r>
              <a:rPr lang="en-US" sz="2800" dirty="0" err="1" smtClean="0"/>
              <a:t>tăng</a:t>
            </a:r>
            <a:r>
              <a:rPr lang="en-US" sz="2800" dirty="0" smtClean="0"/>
              <a:t> </a:t>
            </a:r>
            <a:r>
              <a:rPr lang="en-US" sz="2800" dirty="0" err="1" smtClean="0"/>
              <a:t>huyết</a:t>
            </a:r>
            <a:r>
              <a:rPr lang="en-US" sz="2800" dirty="0" smtClean="0"/>
              <a:t> </a:t>
            </a:r>
            <a:r>
              <a:rPr lang="en-US" sz="2800" dirty="0" err="1" smtClean="0"/>
              <a:t>áp</a:t>
            </a:r>
            <a:r>
              <a:rPr lang="en-US" sz="2800" dirty="0" smtClean="0"/>
              <a:t>, </a:t>
            </a:r>
            <a:r>
              <a:rPr lang="en-US" sz="2800" dirty="0" err="1" smtClean="0"/>
              <a:t>nhiễm</a:t>
            </a:r>
            <a:r>
              <a:rPr lang="en-US" sz="2800" dirty="0" smtClean="0"/>
              <a:t> </a:t>
            </a:r>
            <a:r>
              <a:rPr lang="en-US" sz="2800" dirty="0" err="1" smtClean="0"/>
              <a:t>trùng</a:t>
            </a:r>
            <a:r>
              <a:rPr lang="en-US" sz="2800" dirty="0" smtClean="0"/>
              <a:t> </a:t>
            </a:r>
            <a:r>
              <a:rPr lang="en-US" sz="2800" dirty="0" err="1" smtClean="0"/>
              <a:t>tiểu</a:t>
            </a:r>
            <a:r>
              <a:rPr lang="en-US" sz="2800" dirty="0" smtClean="0"/>
              <a:t>, </a:t>
            </a:r>
            <a:r>
              <a:rPr lang="en-US" sz="2800" dirty="0" err="1" smtClean="0"/>
              <a:t>suy</a:t>
            </a:r>
            <a:r>
              <a:rPr lang="en-US" sz="2800" dirty="0" smtClean="0"/>
              <a:t> </a:t>
            </a:r>
            <a:r>
              <a:rPr lang="en-US" sz="2800" dirty="0" err="1" smtClean="0"/>
              <a:t>thận</a:t>
            </a:r>
            <a:endParaRPr lang="en-US" sz="2800" dirty="0" smtClean="0"/>
          </a:p>
          <a:p>
            <a:r>
              <a:rPr lang="en-US" sz="2800" dirty="0" smtClean="0"/>
              <a:t>- </a:t>
            </a:r>
            <a:r>
              <a:rPr lang="en-US" sz="2800" dirty="0" err="1" smtClean="0"/>
              <a:t>Tiểu</a:t>
            </a:r>
            <a:r>
              <a:rPr lang="en-US" sz="2800" dirty="0" smtClean="0"/>
              <a:t> </a:t>
            </a:r>
            <a:r>
              <a:rPr lang="en-US" sz="2800" dirty="0" err="1" smtClean="0"/>
              <a:t>máu</a:t>
            </a:r>
            <a:r>
              <a:rPr lang="en-US" sz="2800" dirty="0" smtClean="0"/>
              <a:t> </a:t>
            </a:r>
            <a:r>
              <a:rPr lang="en-US" sz="2800" dirty="0" err="1" smtClean="0"/>
              <a:t>nguồn</a:t>
            </a:r>
            <a:r>
              <a:rPr lang="en-US" sz="2800" dirty="0" smtClean="0"/>
              <a:t> </a:t>
            </a:r>
            <a:r>
              <a:rPr lang="en-US" sz="2800" dirty="0" err="1" smtClean="0"/>
              <a:t>gốc</a:t>
            </a:r>
            <a:r>
              <a:rPr lang="en-US" sz="2800" dirty="0" smtClean="0"/>
              <a:t> </a:t>
            </a:r>
            <a:r>
              <a:rPr lang="en-US" sz="2800" dirty="0" err="1" smtClean="0"/>
              <a:t>cầu</a:t>
            </a:r>
            <a:r>
              <a:rPr lang="en-US" sz="2800" dirty="0" smtClean="0"/>
              <a:t> </a:t>
            </a:r>
            <a:r>
              <a:rPr lang="en-US" sz="2800" dirty="0" err="1" smtClean="0"/>
              <a:t>thận</a:t>
            </a:r>
            <a:r>
              <a:rPr lang="en-US" sz="2800" dirty="0" smtClean="0"/>
              <a:t> </a:t>
            </a:r>
            <a:r>
              <a:rPr lang="en-US" sz="2800" dirty="0" err="1" smtClean="0"/>
              <a:t>hoặc</a:t>
            </a:r>
            <a:r>
              <a:rPr lang="en-US" sz="2800" dirty="0" smtClean="0"/>
              <a:t> </a:t>
            </a:r>
            <a:r>
              <a:rPr lang="en-US" sz="2800" dirty="0" err="1" smtClean="0"/>
              <a:t>tiểu</a:t>
            </a:r>
            <a:r>
              <a:rPr lang="en-US" sz="2800" dirty="0" smtClean="0"/>
              <a:t> </a:t>
            </a:r>
            <a:r>
              <a:rPr lang="en-US" sz="2800" dirty="0" err="1" smtClean="0"/>
              <a:t>máu</a:t>
            </a:r>
            <a:r>
              <a:rPr lang="en-US" sz="2800" dirty="0" smtClean="0"/>
              <a:t> </a:t>
            </a:r>
            <a:r>
              <a:rPr lang="en-US" sz="2800" dirty="0" err="1" smtClean="0"/>
              <a:t>từ</a:t>
            </a:r>
            <a:r>
              <a:rPr lang="en-US" sz="2800" dirty="0" smtClean="0"/>
              <a:t> </a:t>
            </a:r>
            <a:r>
              <a:rPr lang="en-US" sz="2800" dirty="0" err="1" smtClean="0"/>
              <a:t>đường</a:t>
            </a:r>
            <a:r>
              <a:rPr lang="en-US" sz="2800" dirty="0" smtClean="0"/>
              <a:t> </a:t>
            </a:r>
            <a:r>
              <a:rPr lang="en-US" sz="2800" dirty="0" err="1" smtClean="0"/>
              <a:t>dẫn</a:t>
            </a:r>
            <a:r>
              <a:rPr lang="en-US" sz="2800" dirty="0" smtClean="0"/>
              <a:t> </a:t>
            </a:r>
            <a:r>
              <a:rPr lang="en-US" sz="2800" dirty="0" err="1" smtClean="0"/>
              <a:t>tiểu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1473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786" y="428604"/>
            <a:ext cx="7467600" cy="114300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7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.BẤT 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THƯỜNG NƯỚC TIỂU KHÔNG TRIỆU CHỨNG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-32" y="2571744"/>
            <a:ext cx="2857520" cy="1857388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/>
              <a:t>Tiểu</a:t>
            </a:r>
            <a:r>
              <a:rPr lang="en-US" sz="2800" b="1" dirty="0" smtClean="0"/>
              <a:t> Protein </a:t>
            </a:r>
            <a:r>
              <a:rPr lang="en-US" sz="2800" b="1" dirty="0" err="1" smtClean="0"/>
              <a:t>đơn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độc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928926" y="2000240"/>
            <a:ext cx="600079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 smtClean="0"/>
              <a:t>- </a:t>
            </a:r>
            <a:r>
              <a:rPr lang="en-US" sz="2800" b="1" dirty="0" err="1" smtClean="0"/>
              <a:t>Không</a:t>
            </a:r>
            <a:r>
              <a:rPr lang="en-US" sz="2800" dirty="0" smtClean="0"/>
              <a:t> </a:t>
            </a:r>
            <a:r>
              <a:rPr lang="en-US" sz="2800" dirty="0" err="1" smtClean="0"/>
              <a:t>kèm</a:t>
            </a:r>
            <a:r>
              <a:rPr lang="en-US" sz="2800" dirty="0" smtClean="0"/>
              <a:t> </a:t>
            </a:r>
            <a:r>
              <a:rPr lang="en-US" sz="2800" dirty="0" err="1" smtClean="0"/>
              <a:t>tiểu</a:t>
            </a:r>
            <a:r>
              <a:rPr lang="en-US" sz="2800" dirty="0" smtClean="0"/>
              <a:t> </a:t>
            </a:r>
            <a:r>
              <a:rPr lang="en-US" sz="2800" dirty="0" err="1" smtClean="0"/>
              <a:t>máu</a:t>
            </a:r>
            <a:r>
              <a:rPr lang="en-US" sz="2800" dirty="0" smtClean="0"/>
              <a:t>, </a:t>
            </a:r>
            <a:r>
              <a:rPr lang="en-US" sz="2800" dirty="0" err="1" smtClean="0"/>
              <a:t>tăng</a:t>
            </a:r>
            <a:r>
              <a:rPr lang="en-US" sz="2800" dirty="0" smtClean="0"/>
              <a:t> </a:t>
            </a:r>
            <a:r>
              <a:rPr lang="en-US" sz="2800" dirty="0" err="1" smtClean="0"/>
              <a:t>huyết</a:t>
            </a:r>
            <a:r>
              <a:rPr lang="en-US" sz="2800" dirty="0" smtClean="0"/>
              <a:t> </a:t>
            </a:r>
            <a:r>
              <a:rPr lang="en-US" sz="2800" dirty="0" err="1" smtClean="0"/>
              <a:t>áp</a:t>
            </a:r>
            <a:r>
              <a:rPr lang="en-US" sz="2800" dirty="0" smtClean="0"/>
              <a:t>, </a:t>
            </a:r>
            <a:r>
              <a:rPr lang="en-US" sz="2800" dirty="0" err="1" smtClean="0"/>
              <a:t>nhiễm</a:t>
            </a:r>
            <a:r>
              <a:rPr lang="en-US" sz="2800" dirty="0" smtClean="0"/>
              <a:t> </a:t>
            </a:r>
            <a:r>
              <a:rPr lang="en-US" sz="2800" dirty="0" err="1" smtClean="0"/>
              <a:t>trùng</a:t>
            </a:r>
            <a:r>
              <a:rPr lang="en-US" sz="2800" dirty="0" smtClean="0"/>
              <a:t> </a:t>
            </a:r>
            <a:r>
              <a:rPr lang="en-US" sz="2800" dirty="0" err="1" smtClean="0"/>
              <a:t>tiểu</a:t>
            </a:r>
            <a:r>
              <a:rPr lang="en-US" sz="2800" dirty="0" smtClean="0"/>
              <a:t>, </a:t>
            </a:r>
            <a:r>
              <a:rPr lang="en-US" sz="2800" dirty="0" err="1" smtClean="0"/>
              <a:t>suy</a:t>
            </a:r>
            <a:r>
              <a:rPr lang="en-US" sz="2800" dirty="0" smtClean="0"/>
              <a:t> </a:t>
            </a:r>
            <a:r>
              <a:rPr lang="en-US" sz="2800" dirty="0" err="1" smtClean="0"/>
              <a:t>thận</a:t>
            </a:r>
            <a:endParaRPr lang="en-US" sz="2800" dirty="0" smtClean="0"/>
          </a:p>
          <a:p>
            <a:pPr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800" dirty="0" err="1" smtClean="0"/>
              <a:t>Tiểu</a:t>
            </a:r>
            <a:r>
              <a:rPr lang="en-US" sz="2800" dirty="0" smtClean="0"/>
              <a:t> protein </a:t>
            </a:r>
            <a:r>
              <a:rPr lang="en-US" sz="2800" dirty="0" err="1" smtClean="0"/>
              <a:t>thoáng</a:t>
            </a:r>
            <a:r>
              <a:rPr lang="en-US" sz="2800" dirty="0" smtClean="0"/>
              <a:t> qua (</a:t>
            </a:r>
            <a:r>
              <a:rPr lang="en-US" sz="2800" dirty="0" err="1" smtClean="0"/>
              <a:t>sốt</a:t>
            </a:r>
            <a:r>
              <a:rPr lang="en-US" sz="2800" dirty="0" smtClean="0"/>
              <a:t>, </a:t>
            </a:r>
            <a:r>
              <a:rPr lang="en-US" sz="2800" dirty="0" err="1" smtClean="0"/>
              <a:t>gắng</a:t>
            </a:r>
            <a:r>
              <a:rPr lang="en-US" sz="2800" dirty="0" smtClean="0"/>
              <a:t> </a:t>
            </a:r>
            <a:r>
              <a:rPr lang="en-US" sz="2800" dirty="0" err="1" smtClean="0"/>
              <a:t>sức</a:t>
            </a:r>
            <a:r>
              <a:rPr lang="en-US" sz="2800" dirty="0" smtClean="0"/>
              <a:t>, </a:t>
            </a:r>
            <a:r>
              <a:rPr lang="en-US" sz="2800" dirty="0" err="1" smtClean="0"/>
              <a:t>nhiễm</a:t>
            </a:r>
            <a:r>
              <a:rPr lang="en-US" sz="2800" dirty="0" smtClean="0"/>
              <a:t> </a:t>
            </a:r>
            <a:r>
              <a:rPr lang="en-US" sz="2800" dirty="0" err="1" smtClean="0"/>
              <a:t>trùng</a:t>
            </a:r>
            <a:r>
              <a:rPr lang="en-US" sz="2800" dirty="0" smtClean="0"/>
              <a:t>, </a:t>
            </a:r>
            <a:r>
              <a:rPr lang="en-US" sz="2800" dirty="0" err="1" smtClean="0"/>
              <a:t>suy</a:t>
            </a:r>
            <a:r>
              <a:rPr lang="en-US" sz="2800" dirty="0" smtClean="0"/>
              <a:t> </a:t>
            </a:r>
            <a:r>
              <a:rPr lang="en-US" sz="2800" dirty="0" err="1" smtClean="0"/>
              <a:t>tim</a:t>
            </a:r>
            <a:r>
              <a:rPr lang="en-US" sz="2800" dirty="0" smtClean="0"/>
              <a:t> </a:t>
            </a:r>
            <a:r>
              <a:rPr lang="en-US" sz="2800" dirty="0" err="1" smtClean="0"/>
              <a:t>cấp</a:t>
            </a:r>
            <a:r>
              <a:rPr lang="en-US" sz="2800" dirty="0" smtClean="0"/>
              <a:t>,…)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800" dirty="0" err="1" smtClean="0"/>
              <a:t>Tiểu</a:t>
            </a:r>
            <a:r>
              <a:rPr lang="en-US" sz="2800" dirty="0" smtClean="0"/>
              <a:t> protein </a:t>
            </a:r>
            <a:r>
              <a:rPr lang="en-US" sz="2800" dirty="0" err="1" smtClean="0"/>
              <a:t>tư</a:t>
            </a:r>
            <a:r>
              <a:rPr lang="en-US" sz="2800" dirty="0" smtClean="0"/>
              <a:t> </a:t>
            </a:r>
            <a:r>
              <a:rPr lang="en-US" sz="2800" dirty="0" err="1" smtClean="0"/>
              <a:t>thế</a:t>
            </a:r>
            <a:endParaRPr lang="en-US" sz="2800" dirty="0" smtClean="0"/>
          </a:p>
          <a:p>
            <a:pPr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800" dirty="0" err="1" smtClean="0"/>
              <a:t>Tổn</a:t>
            </a:r>
            <a:r>
              <a:rPr lang="en-US" sz="2800" dirty="0" smtClean="0"/>
              <a:t> </a:t>
            </a:r>
            <a:r>
              <a:rPr lang="en-US" sz="2800" dirty="0" err="1" smtClean="0"/>
              <a:t>thương</a:t>
            </a:r>
            <a:r>
              <a:rPr lang="en-US" sz="2800" dirty="0" smtClean="0"/>
              <a:t> </a:t>
            </a:r>
            <a:r>
              <a:rPr lang="en-US" sz="2800" dirty="0" err="1" smtClean="0"/>
              <a:t>thận</a:t>
            </a:r>
            <a:r>
              <a:rPr lang="en-US" sz="2800" dirty="0" smtClean="0"/>
              <a:t> </a:t>
            </a:r>
            <a:r>
              <a:rPr lang="en-US" sz="2800" dirty="0" err="1" smtClean="0"/>
              <a:t>giai</a:t>
            </a:r>
            <a:r>
              <a:rPr lang="en-US" sz="2800" dirty="0" smtClean="0"/>
              <a:t> </a:t>
            </a:r>
            <a:r>
              <a:rPr lang="en-US" sz="2800" dirty="0" err="1" smtClean="0"/>
              <a:t>đoạn</a:t>
            </a:r>
            <a:r>
              <a:rPr lang="en-US" sz="2800" dirty="0" smtClean="0"/>
              <a:t> </a:t>
            </a:r>
            <a:r>
              <a:rPr lang="en-US" sz="2800" dirty="0" err="1" smtClean="0"/>
              <a:t>sớm</a:t>
            </a:r>
            <a:r>
              <a:rPr lang="en-US" sz="2800" dirty="0" smtClean="0"/>
              <a:t> </a:t>
            </a:r>
            <a:r>
              <a:rPr lang="en-US" sz="2800" dirty="0" err="1" smtClean="0"/>
              <a:t>của</a:t>
            </a:r>
            <a:r>
              <a:rPr lang="en-US" sz="2800" dirty="0" smtClean="0"/>
              <a:t> ĐTĐ, </a:t>
            </a:r>
            <a:r>
              <a:rPr lang="en-US" sz="2800" dirty="0" err="1" smtClean="0"/>
              <a:t>viêm</a:t>
            </a:r>
            <a:r>
              <a:rPr lang="en-US" sz="2800" dirty="0" smtClean="0"/>
              <a:t> </a:t>
            </a:r>
            <a:r>
              <a:rPr lang="en-US" sz="2800" dirty="0" err="1" smtClean="0"/>
              <a:t>cầu</a:t>
            </a:r>
            <a:r>
              <a:rPr lang="en-US" sz="2800" dirty="0" smtClean="0"/>
              <a:t> </a:t>
            </a:r>
            <a:r>
              <a:rPr lang="en-US" sz="2800" dirty="0" err="1" smtClean="0"/>
              <a:t>thận</a:t>
            </a:r>
            <a:r>
              <a:rPr lang="en-US" sz="2800" dirty="0" smtClean="0"/>
              <a:t> hay </a:t>
            </a:r>
            <a:r>
              <a:rPr lang="en-US" sz="2800" dirty="0" err="1" smtClean="0"/>
              <a:t>amyloids</a:t>
            </a:r>
            <a:endParaRPr lang="en-US" sz="2800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12539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48" y="714356"/>
            <a:ext cx="7467600" cy="114300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7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.BẤT 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THƯỜNG NƯỚC TIỂU KHÔNG TRIỆU CHỨNG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0" y="2928934"/>
            <a:ext cx="2714612" cy="1857388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/>
              <a:t>Tiểu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bạch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cầu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vô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khuẩn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786050" y="2214554"/>
            <a:ext cx="5929354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800" dirty="0" err="1" smtClean="0"/>
              <a:t>Tiểu</a:t>
            </a:r>
            <a:r>
              <a:rPr lang="en-US" sz="2800" dirty="0" smtClean="0"/>
              <a:t> </a:t>
            </a:r>
            <a:r>
              <a:rPr lang="en-US" sz="2800" dirty="0" err="1" smtClean="0"/>
              <a:t>bạch</a:t>
            </a:r>
            <a:r>
              <a:rPr lang="en-US" sz="2800" dirty="0" smtClean="0"/>
              <a:t> </a:t>
            </a:r>
            <a:r>
              <a:rPr lang="en-US" sz="2800" dirty="0" err="1" smtClean="0"/>
              <a:t>cầu</a:t>
            </a:r>
            <a:r>
              <a:rPr lang="en-US" sz="2800" dirty="0" smtClean="0"/>
              <a:t> </a:t>
            </a:r>
            <a:r>
              <a:rPr lang="en-US" sz="2800" dirty="0" err="1" smtClean="0"/>
              <a:t>nhưng</a:t>
            </a:r>
            <a:r>
              <a:rPr lang="en-US" sz="2800" dirty="0" smtClean="0"/>
              <a:t> </a:t>
            </a:r>
            <a:r>
              <a:rPr lang="en-US" sz="2800" dirty="0" err="1" smtClean="0">
                <a:solidFill>
                  <a:srgbClr val="FF0000"/>
                </a:solidFill>
              </a:rPr>
              <a:t>cấy</a:t>
            </a:r>
            <a:r>
              <a:rPr lang="en-US" sz="2800" dirty="0" smtClean="0"/>
              <a:t> </a:t>
            </a:r>
            <a:r>
              <a:rPr lang="en-US" sz="2800" dirty="0" err="1" smtClean="0"/>
              <a:t>nước</a:t>
            </a:r>
            <a:r>
              <a:rPr lang="en-US" sz="2800" dirty="0" smtClean="0"/>
              <a:t> </a:t>
            </a:r>
            <a:r>
              <a:rPr lang="en-US" sz="2800" dirty="0" err="1" smtClean="0"/>
              <a:t>tiểu</a:t>
            </a:r>
            <a:r>
              <a:rPr lang="en-US" sz="2800" dirty="0" smtClean="0"/>
              <a:t> </a:t>
            </a:r>
            <a:r>
              <a:rPr lang="en-US" sz="2800" b="1" dirty="0" err="1" smtClean="0">
                <a:solidFill>
                  <a:srgbClr val="FF0000"/>
                </a:solidFill>
              </a:rPr>
              <a:t>âm</a:t>
            </a:r>
            <a:r>
              <a:rPr lang="en-US" sz="2800" b="1" dirty="0" smtClean="0">
                <a:solidFill>
                  <a:srgbClr val="FF0000"/>
                </a:solidFill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</a:rPr>
              <a:t>tính</a:t>
            </a:r>
            <a:r>
              <a:rPr lang="en-US" sz="2800" b="1" dirty="0" smtClean="0">
                <a:solidFill>
                  <a:srgbClr val="FF0000"/>
                </a:solidFill>
              </a:rPr>
              <a:t> </a:t>
            </a:r>
            <a:r>
              <a:rPr lang="en-US" sz="2800" dirty="0" smtClean="0"/>
              <a:t>3 </a:t>
            </a:r>
            <a:r>
              <a:rPr lang="en-US" sz="2800" dirty="0" err="1" smtClean="0"/>
              <a:t>lần</a:t>
            </a:r>
            <a:r>
              <a:rPr lang="en-US" sz="2800" dirty="0" smtClean="0"/>
              <a:t> </a:t>
            </a:r>
            <a:r>
              <a:rPr lang="en-US" sz="2800" dirty="0" err="1" smtClean="0"/>
              <a:t>liên</a:t>
            </a:r>
            <a:r>
              <a:rPr lang="en-US" sz="2800" dirty="0" smtClean="0"/>
              <a:t> </a:t>
            </a:r>
            <a:r>
              <a:rPr lang="en-US" sz="2800" dirty="0" err="1" smtClean="0"/>
              <a:t>tiếp</a:t>
            </a:r>
            <a:endParaRPr lang="en-US" sz="2800" dirty="0" smtClean="0"/>
          </a:p>
          <a:p>
            <a:pPr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800" dirty="0" err="1" smtClean="0"/>
              <a:t>Nguyên</a:t>
            </a:r>
            <a:r>
              <a:rPr lang="en-US" sz="2800" dirty="0" smtClean="0"/>
              <a:t> </a:t>
            </a:r>
            <a:r>
              <a:rPr lang="en-US" sz="2800" dirty="0" err="1" smtClean="0"/>
              <a:t>nhân</a:t>
            </a:r>
            <a:r>
              <a:rPr lang="en-US" sz="2800" dirty="0" smtClean="0"/>
              <a:t>: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 smtClean="0"/>
              <a:t>Vi </a:t>
            </a:r>
            <a:r>
              <a:rPr lang="en-US" sz="2800" dirty="0" err="1" smtClean="0"/>
              <a:t>trùng</a:t>
            </a:r>
            <a:r>
              <a:rPr lang="en-US" sz="2800" dirty="0" smtClean="0"/>
              <a:t>: </a:t>
            </a:r>
            <a:r>
              <a:rPr lang="en-US" sz="2800" dirty="0" err="1" smtClean="0"/>
              <a:t>điều</a:t>
            </a:r>
            <a:r>
              <a:rPr lang="en-US" sz="2800" dirty="0" smtClean="0"/>
              <a:t> </a:t>
            </a:r>
            <a:r>
              <a:rPr lang="en-US" sz="2800" dirty="0" err="1" smtClean="0"/>
              <a:t>trị</a:t>
            </a:r>
            <a:r>
              <a:rPr lang="en-US" sz="2800" dirty="0" smtClean="0"/>
              <a:t> </a:t>
            </a:r>
            <a:r>
              <a:rPr lang="en-US" sz="2800" dirty="0" err="1" smtClean="0"/>
              <a:t>kháng</a:t>
            </a:r>
            <a:r>
              <a:rPr lang="en-US" sz="2800" dirty="0" smtClean="0"/>
              <a:t> </a:t>
            </a:r>
            <a:r>
              <a:rPr lang="en-US" sz="2800" dirty="0" err="1" smtClean="0"/>
              <a:t>sinh</a:t>
            </a:r>
            <a:r>
              <a:rPr lang="en-US" sz="2800" dirty="0" smtClean="0"/>
              <a:t> </a:t>
            </a:r>
            <a:r>
              <a:rPr lang="en-US" sz="2800" dirty="0" err="1" smtClean="0"/>
              <a:t>trước</a:t>
            </a:r>
            <a:r>
              <a:rPr lang="en-US" sz="2800" dirty="0" smtClean="0"/>
              <a:t> </a:t>
            </a:r>
            <a:r>
              <a:rPr lang="en-US" sz="2800" dirty="0" err="1" smtClean="0"/>
              <a:t>lấy</a:t>
            </a:r>
            <a:r>
              <a:rPr lang="en-US" sz="2800" dirty="0" smtClean="0"/>
              <a:t> </a:t>
            </a:r>
            <a:r>
              <a:rPr lang="en-US" sz="2800" dirty="0" err="1" smtClean="0"/>
              <a:t>mẫu</a:t>
            </a:r>
            <a:r>
              <a:rPr lang="en-US" sz="2800" dirty="0" smtClean="0"/>
              <a:t>, Chlamydia, </a:t>
            </a:r>
            <a:r>
              <a:rPr lang="en-US" sz="2800" dirty="0" err="1" smtClean="0"/>
              <a:t>Mycoplasma</a:t>
            </a:r>
            <a:r>
              <a:rPr lang="en-US" sz="2800" dirty="0" smtClean="0"/>
              <a:t>, </a:t>
            </a:r>
            <a:r>
              <a:rPr lang="en-US" sz="2800" dirty="0" err="1" smtClean="0"/>
              <a:t>Ureplasma</a:t>
            </a:r>
            <a:endParaRPr lang="en-US" sz="2800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 err="1" smtClean="0"/>
              <a:t>Viêm</a:t>
            </a:r>
            <a:r>
              <a:rPr lang="en-US" sz="2800" dirty="0" smtClean="0"/>
              <a:t> </a:t>
            </a:r>
            <a:r>
              <a:rPr lang="en-US" sz="2800" dirty="0" err="1" smtClean="0"/>
              <a:t>bàng</a:t>
            </a:r>
            <a:r>
              <a:rPr lang="en-US" sz="2800" dirty="0" smtClean="0"/>
              <a:t> </a:t>
            </a:r>
            <a:r>
              <a:rPr lang="en-US" sz="2800" dirty="0" err="1" smtClean="0"/>
              <a:t>quang</a:t>
            </a:r>
            <a:r>
              <a:rPr lang="en-US" sz="2800" dirty="0" smtClean="0"/>
              <a:t> do </a:t>
            </a:r>
            <a:r>
              <a:rPr lang="en-US" sz="2800" dirty="0" err="1" smtClean="0"/>
              <a:t>xạ</a:t>
            </a:r>
            <a:r>
              <a:rPr lang="en-US" sz="2800" dirty="0" smtClean="0"/>
              <a:t> </a:t>
            </a:r>
            <a:r>
              <a:rPr lang="en-US" sz="2800" dirty="0" err="1" smtClean="0"/>
              <a:t>trị</a:t>
            </a:r>
            <a:r>
              <a:rPr lang="en-US" sz="2800" dirty="0" smtClean="0"/>
              <a:t>, </a:t>
            </a:r>
            <a:r>
              <a:rPr lang="en-US" sz="2800" dirty="0" err="1" smtClean="0"/>
              <a:t>hóa</a:t>
            </a:r>
            <a:r>
              <a:rPr lang="en-US" sz="2800" dirty="0" smtClean="0"/>
              <a:t> </a:t>
            </a:r>
            <a:r>
              <a:rPr lang="en-US" sz="2800" dirty="0" err="1" smtClean="0"/>
              <a:t>trị</a:t>
            </a:r>
            <a:r>
              <a:rPr lang="en-US" sz="2800" dirty="0" smtClean="0"/>
              <a:t>, </a:t>
            </a:r>
            <a:r>
              <a:rPr lang="en-US" sz="2800" dirty="0" err="1" smtClean="0"/>
              <a:t>ung</a:t>
            </a:r>
            <a:r>
              <a:rPr lang="en-US" sz="2800" dirty="0" smtClean="0"/>
              <a:t> </a:t>
            </a:r>
            <a:r>
              <a:rPr lang="en-US" sz="2800" dirty="0" err="1" smtClean="0"/>
              <a:t>thư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6616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152400"/>
            <a:ext cx="594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Tình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huống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lâm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sàng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4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807958"/>
            <a:ext cx="868680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Bệnh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nhân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nam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57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tuổi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Nhập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viện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vì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bí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tiểu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đột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ngột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BS: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cách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nhập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viện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3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ngày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bệnh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nhân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sốt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lạnh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run, 39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độ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đau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hông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lưng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bên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phải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đau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mức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độ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nhiều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quặn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cơn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lan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xuống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bẹn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tiểu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đau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gắt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gấp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Ngày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nhập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viện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đột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ngột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bí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tiểu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căng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tức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vùng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hạ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vị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-&gt;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nhập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viện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Tình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trạng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lúc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nhập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viện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BN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tỉnh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vẻ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đừ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môi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khô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lưỡi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dơ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HA 100/60 mmHg, M 100 l/p, ND 39, NT 20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Tim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đều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phổi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trong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bụng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mềm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Chạm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thận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(-), rung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thận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phải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(+),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Cầu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bàng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quang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(+)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09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600" y="113437"/>
            <a:ext cx="594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Tình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huống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lâm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sàng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4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6200" y="838200"/>
            <a:ext cx="8960796" cy="5791200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WBC 23.43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Neu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19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.34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Lym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2.92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HC 4.51,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Hb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127,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Hct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37.8, MCV 83.8, MCH 28.2, PLT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266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CRP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155.67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Ure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7.8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mmol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/L,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Creatinine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90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umol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/L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Na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136.9, K 4.5,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Cl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105.8,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Calci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1.84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TPTNT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Ery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200,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uro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3.2,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bili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-, nitrite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+,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ketone -, protein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1g/l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glucose -, pH 6, SG 1.02,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Leu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500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Siêu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âm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bụng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T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hận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P 120 x 55 mm, ứ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nước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độ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2,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sỏi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niệu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quản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                       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Thận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trái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109 x 48 mm,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không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ứ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nước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Giới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hạn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vỏ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tủy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2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thận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rõ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Cấy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nước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tiểu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: E. coli 10</a:t>
            </a:r>
            <a:r>
              <a:rPr lang="en-US" sz="2400" baseline="30000" dirty="0" smtClean="0">
                <a:latin typeface="Arial" pitchFamily="34" charset="0"/>
                <a:cs typeface="Arial" pitchFamily="34" charset="0"/>
              </a:rPr>
              <a:t>5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khúm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/ ml, ESBL (+)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Cấy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máu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: E. coli ESBL (+)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24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00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28670"/>
            <a:ext cx="7467600" cy="488968"/>
          </a:xfrm>
        </p:spPr>
        <p:txBody>
          <a:bodyPr>
            <a:noAutofit/>
          </a:bodyPr>
          <a:lstStyle/>
          <a:p>
            <a:r>
              <a:rPr lang="en-US" sz="28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Các</a:t>
            </a:r>
            <a:r>
              <a:rPr lang="en-US" sz="2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khái</a:t>
            </a:r>
            <a:r>
              <a:rPr lang="en-US" sz="2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niệm</a:t>
            </a:r>
            <a:endParaRPr lang="en-US" sz="28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58204" cy="4873752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  <a:buFontTx/>
              <a:buChar char="-"/>
            </a:pPr>
            <a:r>
              <a:rPr lang="en-US" dirty="0" err="1" smtClean="0"/>
              <a:t>Tiểu</a:t>
            </a:r>
            <a:r>
              <a:rPr lang="en-US" dirty="0" smtClean="0"/>
              <a:t> vi </a:t>
            </a:r>
            <a:r>
              <a:rPr lang="en-US" dirty="0" err="1" smtClean="0"/>
              <a:t>khuẩn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ý </a:t>
            </a:r>
            <a:r>
              <a:rPr lang="en-US" dirty="0" err="1" smtClean="0"/>
              <a:t>nghĩa</a:t>
            </a:r>
            <a:r>
              <a:rPr lang="en-US" dirty="0" smtClean="0"/>
              <a:t>: &gt;105 </a:t>
            </a:r>
            <a:r>
              <a:rPr lang="en-US" dirty="0" err="1" smtClean="0"/>
              <a:t>khúm</a:t>
            </a:r>
            <a:r>
              <a:rPr lang="en-US" dirty="0" smtClean="0"/>
              <a:t> VK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cùng</a:t>
            </a:r>
            <a:r>
              <a:rPr lang="en-US" dirty="0" smtClean="0"/>
              <a:t> 1 </a:t>
            </a:r>
            <a:r>
              <a:rPr lang="en-US" dirty="0" err="1" smtClean="0"/>
              <a:t>loại</a:t>
            </a:r>
            <a:r>
              <a:rPr lang="en-US" dirty="0" smtClean="0"/>
              <a:t> vi </a:t>
            </a:r>
            <a:r>
              <a:rPr lang="en-US" dirty="0" err="1" smtClean="0"/>
              <a:t>khuẩn</a:t>
            </a:r>
            <a:endParaRPr lang="en-US" dirty="0" smtClean="0"/>
          </a:p>
          <a:p>
            <a:pPr>
              <a:spcAft>
                <a:spcPts val="600"/>
              </a:spcAft>
              <a:buFontTx/>
              <a:buChar char="-"/>
            </a:pPr>
            <a:r>
              <a:rPr lang="en-US" dirty="0" smtClean="0"/>
              <a:t>NTT </a:t>
            </a:r>
            <a:r>
              <a:rPr lang="en-US" dirty="0" err="1" smtClean="0"/>
              <a:t>tái</a:t>
            </a:r>
            <a:r>
              <a:rPr lang="en-US" dirty="0" smtClean="0"/>
              <a:t> </a:t>
            </a:r>
            <a:r>
              <a:rPr lang="en-US" dirty="0" err="1" smtClean="0"/>
              <a:t>nhiễm</a:t>
            </a:r>
            <a:r>
              <a:rPr lang="en-US" dirty="0" smtClean="0"/>
              <a:t>: NTT </a:t>
            </a:r>
            <a:r>
              <a:rPr lang="en-US" dirty="0" err="1" smtClean="0"/>
              <a:t>trở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do vi </a:t>
            </a:r>
            <a:r>
              <a:rPr lang="en-US" dirty="0" err="1" smtClean="0"/>
              <a:t>khuẩn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vi </a:t>
            </a:r>
            <a:r>
              <a:rPr lang="en-US" dirty="0" err="1" smtClean="0"/>
              <a:t>khuẩn</a:t>
            </a:r>
            <a:r>
              <a:rPr lang="en-US" dirty="0" smtClean="0"/>
              <a:t> </a:t>
            </a:r>
            <a:r>
              <a:rPr lang="en-US" dirty="0" err="1" smtClean="0"/>
              <a:t>đợt</a:t>
            </a:r>
            <a:r>
              <a:rPr lang="en-US" dirty="0" smtClean="0"/>
              <a:t> NTT </a:t>
            </a:r>
            <a:r>
              <a:rPr lang="en-US" dirty="0" err="1" smtClean="0"/>
              <a:t>trước</a:t>
            </a:r>
            <a:endParaRPr lang="en-US" dirty="0" smtClean="0"/>
          </a:p>
          <a:p>
            <a:pPr>
              <a:spcAft>
                <a:spcPts val="600"/>
              </a:spcAft>
              <a:buFontTx/>
              <a:buChar char="-"/>
            </a:pPr>
            <a:r>
              <a:rPr lang="en-US" dirty="0" smtClean="0"/>
              <a:t>NTT </a:t>
            </a:r>
            <a:r>
              <a:rPr lang="en-US" dirty="0" err="1" smtClean="0"/>
              <a:t>tái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: NTT </a:t>
            </a:r>
            <a:r>
              <a:rPr lang="en-US" dirty="0" err="1" smtClean="0"/>
              <a:t>trở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do </a:t>
            </a:r>
            <a:r>
              <a:rPr lang="en-US" dirty="0" err="1" smtClean="0"/>
              <a:t>cùng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vi </a:t>
            </a:r>
            <a:r>
              <a:rPr lang="en-US" dirty="0" err="1" smtClean="0"/>
              <a:t>khuẩn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đợt</a:t>
            </a:r>
            <a:r>
              <a:rPr lang="en-US" dirty="0" smtClean="0"/>
              <a:t> </a:t>
            </a:r>
            <a:r>
              <a:rPr lang="en-US" dirty="0" err="1" smtClean="0"/>
              <a:t>nhiễm</a:t>
            </a:r>
            <a:r>
              <a:rPr lang="en-US" dirty="0" smtClean="0"/>
              <a:t> </a:t>
            </a:r>
            <a:r>
              <a:rPr lang="en-US" dirty="0" err="1" smtClean="0"/>
              <a:t>trùng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endParaRPr lang="en-US" dirty="0" smtClean="0"/>
          </a:p>
          <a:p>
            <a:pPr>
              <a:spcAft>
                <a:spcPts val="600"/>
              </a:spcAft>
              <a:buFontTx/>
              <a:buChar char="-"/>
            </a:pPr>
            <a:r>
              <a:rPr lang="en-US" dirty="0" err="1" smtClean="0"/>
              <a:t>Nhiễm</a:t>
            </a:r>
            <a:r>
              <a:rPr lang="en-US" dirty="0" smtClean="0"/>
              <a:t> </a:t>
            </a:r>
            <a:r>
              <a:rPr lang="en-US" dirty="0" err="1" smtClean="0"/>
              <a:t>trùng</a:t>
            </a:r>
            <a:r>
              <a:rPr lang="en-US" dirty="0" smtClean="0"/>
              <a:t> 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phức</a:t>
            </a:r>
            <a:r>
              <a:rPr lang="en-US" dirty="0" smtClean="0"/>
              <a:t> </a:t>
            </a:r>
            <a:r>
              <a:rPr lang="en-US" dirty="0" err="1" smtClean="0"/>
              <a:t>tạp</a:t>
            </a:r>
            <a:r>
              <a:rPr lang="en-US" dirty="0" smtClean="0"/>
              <a:t>: </a:t>
            </a:r>
            <a:r>
              <a:rPr lang="en-US" dirty="0" err="1" smtClean="0"/>
              <a:t>xảy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địa</a:t>
            </a:r>
            <a:r>
              <a:rPr lang="en-US" dirty="0" smtClean="0"/>
              <a:t> </a:t>
            </a:r>
            <a:r>
              <a:rPr lang="en-US" dirty="0" err="1" smtClean="0"/>
              <a:t>bn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thai</a:t>
            </a:r>
            <a:r>
              <a:rPr lang="en-US" dirty="0" smtClean="0"/>
              <a:t>, </a:t>
            </a:r>
            <a:r>
              <a:rPr lang="en-US" dirty="0" err="1" smtClean="0"/>
              <a:t>đái</a:t>
            </a:r>
            <a:r>
              <a:rPr lang="en-US" dirty="0" smtClean="0"/>
              <a:t> </a:t>
            </a:r>
            <a:r>
              <a:rPr lang="en-US" dirty="0" err="1" smtClean="0"/>
              <a:t>tháo</a:t>
            </a:r>
            <a:r>
              <a:rPr lang="en-US" dirty="0" smtClean="0"/>
              <a:t> </a:t>
            </a:r>
            <a:r>
              <a:rPr lang="en-US" dirty="0" err="1" smtClean="0"/>
              <a:t>đường</a:t>
            </a:r>
            <a:r>
              <a:rPr lang="en-US" dirty="0" smtClean="0"/>
              <a:t>, </a:t>
            </a:r>
            <a:r>
              <a:rPr lang="en-US" dirty="0" err="1" smtClean="0"/>
              <a:t>suy</a:t>
            </a:r>
            <a:r>
              <a:rPr lang="en-US" dirty="0" smtClean="0"/>
              <a:t> </a:t>
            </a:r>
            <a:r>
              <a:rPr lang="en-US" dirty="0" err="1" smtClean="0"/>
              <a:t>giảm</a:t>
            </a:r>
            <a:r>
              <a:rPr lang="en-US" dirty="0" smtClean="0"/>
              <a:t> </a:t>
            </a:r>
            <a:r>
              <a:rPr lang="en-US" dirty="0" err="1" smtClean="0"/>
              <a:t>miễn</a:t>
            </a:r>
            <a:r>
              <a:rPr lang="en-US" dirty="0" smtClean="0"/>
              <a:t> </a:t>
            </a:r>
            <a:r>
              <a:rPr lang="en-US" dirty="0" err="1" smtClean="0"/>
              <a:t>dịch</a:t>
            </a:r>
            <a:r>
              <a:rPr lang="en-US" dirty="0" smtClean="0"/>
              <a:t>, </a:t>
            </a:r>
            <a:r>
              <a:rPr lang="en-US" dirty="0" err="1" smtClean="0"/>
              <a:t>ghép</a:t>
            </a:r>
            <a:r>
              <a:rPr lang="en-US" dirty="0" smtClean="0"/>
              <a:t> </a:t>
            </a:r>
            <a:r>
              <a:rPr lang="en-US" dirty="0" err="1" smtClean="0"/>
              <a:t>thận</a:t>
            </a:r>
            <a:r>
              <a:rPr lang="en-US" dirty="0" smtClean="0"/>
              <a:t>, </a:t>
            </a:r>
            <a:r>
              <a:rPr lang="en-US" dirty="0" err="1" smtClean="0"/>
              <a:t>tắc</a:t>
            </a:r>
            <a:r>
              <a:rPr lang="en-US" dirty="0" smtClean="0"/>
              <a:t> </a:t>
            </a:r>
            <a:r>
              <a:rPr lang="en-US" dirty="0" err="1" smtClean="0"/>
              <a:t>nghẽn</a:t>
            </a:r>
            <a:r>
              <a:rPr lang="en-US" dirty="0" smtClean="0"/>
              <a:t> </a:t>
            </a:r>
            <a:r>
              <a:rPr lang="en-US" dirty="0" err="1" smtClean="0"/>
              <a:t>đường</a:t>
            </a:r>
            <a:r>
              <a:rPr lang="en-US" dirty="0" smtClean="0"/>
              <a:t> </a:t>
            </a:r>
            <a:r>
              <a:rPr lang="en-US" dirty="0" err="1" smtClean="0"/>
              <a:t>tiểu</a:t>
            </a:r>
            <a:r>
              <a:rPr lang="en-US" dirty="0" smtClean="0"/>
              <a:t>, </a:t>
            </a:r>
            <a:r>
              <a:rPr lang="en-US" dirty="0" err="1" smtClean="0"/>
              <a:t>bất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phẫu</a:t>
            </a:r>
            <a:r>
              <a:rPr lang="en-US" dirty="0" smtClean="0"/>
              <a:t> </a:t>
            </a:r>
            <a:r>
              <a:rPr lang="en-US" dirty="0" err="1" smtClean="0"/>
              <a:t>đường</a:t>
            </a:r>
            <a:r>
              <a:rPr lang="en-US" dirty="0" smtClean="0"/>
              <a:t> </a:t>
            </a:r>
            <a:r>
              <a:rPr lang="en-US" dirty="0" err="1" smtClean="0"/>
              <a:t>tiểu</a:t>
            </a:r>
            <a:r>
              <a:rPr lang="en-US" dirty="0" smtClean="0"/>
              <a:t>, </a:t>
            </a:r>
            <a:r>
              <a:rPr lang="en-US" dirty="0" err="1" smtClean="0"/>
              <a:t>ngoại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đường</a:t>
            </a:r>
            <a:r>
              <a:rPr lang="en-US" dirty="0" smtClean="0"/>
              <a:t> </a:t>
            </a:r>
            <a:r>
              <a:rPr lang="en-US" dirty="0" err="1" smtClean="0"/>
              <a:t>tiểu</a:t>
            </a:r>
            <a:endParaRPr lang="en-US" dirty="0" smtClean="0"/>
          </a:p>
          <a:p>
            <a:pPr>
              <a:spcAft>
                <a:spcPts val="600"/>
              </a:spcAft>
              <a:buFontTx/>
              <a:buChar char="-"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42910" y="142852"/>
            <a:ext cx="8072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8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 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NHIỄM TRÙNG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TiỂU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24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226125"/>
              </p:ext>
            </p:extLst>
          </p:nvPr>
        </p:nvGraphicFramePr>
        <p:xfrm>
          <a:off x="1219200" y="198120"/>
          <a:ext cx="6629400" cy="6583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7350"/>
                <a:gridCol w="1657350"/>
                <a:gridCol w="1657350"/>
                <a:gridCol w="1657350"/>
              </a:tblGrid>
              <a:tr h="330200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Arial" pitchFamily="34" charset="0"/>
                          <a:cs typeface="Arial" pitchFamily="34" charset="0"/>
                        </a:rPr>
                        <a:t>15/6/2019</a:t>
                      </a:r>
                      <a:endParaRPr lang="en-US" sz="18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Arial" pitchFamily="34" charset="0"/>
                          <a:cs typeface="Arial" pitchFamily="34" charset="0"/>
                        </a:rPr>
                        <a:t>20/6/2019</a:t>
                      </a:r>
                      <a:endParaRPr lang="en-US" sz="18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Arial" pitchFamily="34" charset="0"/>
                          <a:cs typeface="Arial" pitchFamily="34" charset="0"/>
                        </a:rPr>
                        <a:t>24/6/2019</a:t>
                      </a:r>
                      <a:endParaRPr lang="en-US" sz="18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302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WBC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11.92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11.66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21.32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302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latin typeface="Arial" pitchFamily="34" charset="0"/>
                          <a:cs typeface="Arial" pitchFamily="34" charset="0"/>
                        </a:rPr>
                        <a:t>Neu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9.16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9.49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18.21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302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latin typeface="Arial" pitchFamily="34" charset="0"/>
                          <a:cs typeface="Arial" pitchFamily="34" charset="0"/>
                        </a:rPr>
                        <a:t>Lym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1.59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0.58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1,84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302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HC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4.32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4.33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4.6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302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latin typeface="Arial" pitchFamily="34" charset="0"/>
                          <a:cs typeface="Arial" pitchFamily="34" charset="0"/>
                        </a:rPr>
                        <a:t>Hb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125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122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130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302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latin typeface="Arial" pitchFamily="34" charset="0"/>
                          <a:cs typeface="Arial" pitchFamily="34" charset="0"/>
                        </a:rPr>
                        <a:t>Hct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28.9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36.6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38.3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302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MCV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87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83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83.3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302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PLT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232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336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288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302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latin typeface="Arial" pitchFamily="34" charset="0"/>
                          <a:cs typeface="Arial" pitchFamily="34" charset="0"/>
                        </a:rPr>
                        <a:t>Ure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8.6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26.5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28.1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302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latin typeface="Arial" pitchFamily="34" charset="0"/>
                          <a:cs typeface="Arial" pitchFamily="34" charset="0"/>
                        </a:rPr>
                        <a:t>Creatinine</a:t>
                      </a:r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81.6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213.9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172.8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302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Na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135.8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124.7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132.5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302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K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3.26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3.9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4.36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302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latin typeface="Arial" pitchFamily="34" charset="0"/>
                          <a:cs typeface="Arial" pitchFamily="34" charset="0"/>
                        </a:rPr>
                        <a:t>Cl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105.3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105.3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302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GOT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14.6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302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GPT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11.2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302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latin typeface="Arial" pitchFamily="34" charset="0"/>
                          <a:cs typeface="Arial" pitchFamily="34" charset="0"/>
                        </a:rPr>
                        <a:t>Alb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21.5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302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Pro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49.6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96023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54082"/>
            <a:ext cx="7467600" cy="560406"/>
          </a:xfrm>
        </p:spPr>
        <p:txBody>
          <a:bodyPr>
            <a:normAutofit/>
          </a:bodyPr>
          <a:lstStyle/>
          <a:p>
            <a:r>
              <a:rPr lang="en-US" sz="28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Yếu</a:t>
            </a:r>
            <a:r>
              <a:rPr lang="en-US" sz="2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tố</a:t>
            </a:r>
            <a:r>
              <a:rPr lang="en-US" sz="2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nguy</a:t>
            </a:r>
            <a:r>
              <a:rPr lang="en-US" sz="2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cơ</a:t>
            </a:r>
            <a:r>
              <a:rPr lang="en-US" sz="2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nhiễm</a:t>
            </a:r>
            <a:r>
              <a:rPr lang="en-US" sz="2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trùng</a:t>
            </a:r>
            <a:r>
              <a:rPr lang="en-US" sz="2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tiểu</a:t>
            </a:r>
            <a:endParaRPr lang="en-US" sz="28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42910" y="2000240"/>
            <a:ext cx="7467600" cy="4114816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  <a:buFontTx/>
              <a:buChar char="−"/>
            </a:pPr>
            <a:r>
              <a:rPr lang="en-US" dirty="0" err="1" smtClean="0"/>
              <a:t>Lớn</a:t>
            </a:r>
            <a:r>
              <a:rPr lang="en-US" dirty="0" smtClean="0"/>
              <a:t> </a:t>
            </a:r>
            <a:r>
              <a:rPr lang="en-US" dirty="0" err="1" smtClean="0"/>
              <a:t>tuổi</a:t>
            </a:r>
            <a:endParaRPr lang="en-US" dirty="0" smtClean="0"/>
          </a:p>
          <a:p>
            <a:pPr>
              <a:spcAft>
                <a:spcPts val="600"/>
              </a:spcAft>
              <a:buFontTx/>
              <a:buChar char="−"/>
            </a:pPr>
            <a:r>
              <a:rPr lang="en-US" dirty="0" err="1" smtClean="0"/>
              <a:t>Phụ</a:t>
            </a:r>
            <a:r>
              <a:rPr lang="en-US" dirty="0" smtClean="0"/>
              <a:t> </a:t>
            </a:r>
            <a:r>
              <a:rPr lang="en-US" dirty="0" err="1" smtClean="0"/>
              <a:t>nữ</a:t>
            </a:r>
            <a:endParaRPr lang="en-US" dirty="0" smtClean="0"/>
          </a:p>
          <a:p>
            <a:pPr>
              <a:spcAft>
                <a:spcPts val="600"/>
              </a:spcAft>
              <a:buFontTx/>
              <a:buChar char="−"/>
            </a:pPr>
            <a:r>
              <a:rPr lang="en-US" dirty="0" smtClean="0"/>
              <a:t>Thai </a:t>
            </a:r>
            <a:r>
              <a:rPr lang="en-US" dirty="0" err="1" smtClean="0"/>
              <a:t>kỳ</a:t>
            </a:r>
            <a:endParaRPr lang="en-US" dirty="0" smtClean="0"/>
          </a:p>
          <a:p>
            <a:pPr>
              <a:spcAft>
                <a:spcPts val="600"/>
              </a:spcAft>
              <a:buFontTx/>
              <a:buChar char="−"/>
            </a:pP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sonde</a:t>
            </a:r>
            <a:r>
              <a:rPr lang="en-US" dirty="0" smtClean="0"/>
              <a:t> </a:t>
            </a:r>
            <a:r>
              <a:rPr lang="en-US" dirty="0" err="1" smtClean="0"/>
              <a:t>tiểu</a:t>
            </a:r>
            <a:endParaRPr lang="en-US" dirty="0" smtClean="0"/>
          </a:p>
          <a:p>
            <a:pPr>
              <a:spcAft>
                <a:spcPts val="600"/>
              </a:spcAft>
              <a:buFontTx/>
              <a:buChar char="−"/>
            </a:pPr>
            <a:r>
              <a:rPr lang="en-US" dirty="0" err="1" smtClean="0"/>
              <a:t>Nội</a:t>
            </a:r>
            <a:r>
              <a:rPr lang="en-US" dirty="0" smtClean="0"/>
              <a:t> </a:t>
            </a:r>
            <a:r>
              <a:rPr lang="en-US" dirty="0" err="1" smtClean="0"/>
              <a:t>soi</a:t>
            </a:r>
            <a:r>
              <a:rPr lang="en-US" dirty="0" smtClean="0"/>
              <a:t> </a:t>
            </a:r>
            <a:r>
              <a:rPr lang="en-US" dirty="0" err="1" smtClean="0"/>
              <a:t>bàng</a:t>
            </a:r>
            <a:r>
              <a:rPr lang="en-US" dirty="0" smtClean="0"/>
              <a:t> </a:t>
            </a:r>
            <a:r>
              <a:rPr lang="en-US" dirty="0" err="1" smtClean="0"/>
              <a:t>quang</a:t>
            </a:r>
            <a:endParaRPr lang="en-US" dirty="0" smtClean="0"/>
          </a:p>
          <a:p>
            <a:pPr>
              <a:spcAft>
                <a:spcPts val="600"/>
              </a:spcAft>
              <a:buFontTx/>
              <a:buChar char="−"/>
            </a:pPr>
            <a:r>
              <a:rPr lang="en-US" dirty="0" err="1" smtClean="0"/>
              <a:t>Tắc</a:t>
            </a:r>
            <a:r>
              <a:rPr lang="en-US" dirty="0" smtClean="0"/>
              <a:t> </a:t>
            </a:r>
            <a:r>
              <a:rPr lang="en-US" dirty="0" err="1" smtClean="0"/>
              <a:t>nghẽn</a:t>
            </a:r>
            <a:r>
              <a:rPr lang="en-US" dirty="0" smtClean="0"/>
              <a:t> </a:t>
            </a:r>
            <a:r>
              <a:rPr lang="en-US" dirty="0" err="1" smtClean="0"/>
              <a:t>đường</a:t>
            </a:r>
            <a:r>
              <a:rPr lang="en-US" dirty="0" smtClean="0"/>
              <a:t> </a:t>
            </a:r>
            <a:r>
              <a:rPr lang="en-US" dirty="0" err="1" smtClean="0"/>
              <a:t>tiểu</a:t>
            </a:r>
            <a:endParaRPr lang="en-US" dirty="0" smtClean="0"/>
          </a:p>
          <a:p>
            <a:pPr>
              <a:spcAft>
                <a:spcPts val="600"/>
              </a:spcAft>
              <a:buFontTx/>
              <a:buChar char="−"/>
            </a:pPr>
            <a:r>
              <a:rPr lang="en-US" dirty="0" err="1" smtClean="0"/>
              <a:t>Trào</a:t>
            </a:r>
            <a:r>
              <a:rPr lang="en-US" dirty="0" smtClean="0"/>
              <a:t> </a:t>
            </a:r>
            <a:r>
              <a:rPr lang="en-US" dirty="0" err="1" smtClean="0"/>
              <a:t>ngược</a:t>
            </a:r>
            <a:r>
              <a:rPr lang="en-US" dirty="0" smtClean="0"/>
              <a:t> </a:t>
            </a:r>
            <a:r>
              <a:rPr lang="en-US" dirty="0" err="1" smtClean="0"/>
              <a:t>bàng</a:t>
            </a:r>
            <a:r>
              <a:rPr lang="en-US" dirty="0" smtClean="0"/>
              <a:t> </a:t>
            </a:r>
            <a:r>
              <a:rPr lang="en-US" dirty="0" err="1" smtClean="0"/>
              <a:t>quang</a:t>
            </a:r>
            <a:r>
              <a:rPr lang="en-US" dirty="0" smtClean="0"/>
              <a:t> - </a:t>
            </a:r>
            <a:r>
              <a:rPr lang="en-US" dirty="0" err="1" smtClean="0"/>
              <a:t>niệu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– </a:t>
            </a:r>
            <a:r>
              <a:rPr lang="en-US" dirty="0" err="1" smtClean="0"/>
              <a:t>bể</a:t>
            </a:r>
            <a:r>
              <a:rPr lang="en-US" dirty="0" smtClean="0"/>
              <a:t> </a:t>
            </a:r>
            <a:r>
              <a:rPr lang="en-US" dirty="0" err="1" smtClean="0"/>
              <a:t>thận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0034" y="415333"/>
            <a:ext cx="8072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8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 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NHIỄM TRÙNG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TiỂU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49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68396"/>
            <a:ext cx="7467600" cy="560406"/>
          </a:xfrm>
        </p:spPr>
        <p:txBody>
          <a:bodyPr>
            <a:normAutofit/>
          </a:bodyPr>
          <a:lstStyle/>
          <a:p>
            <a:r>
              <a:rPr lang="en-US" sz="28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Lâm</a:t>
            </a:r>
            <a:r>
              <a:rPr lang="en-US" sz="2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sàng</a:t>
            </a:r>
            <a:r>
              <a:rPr lang="en-US" sz="2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nhiễm</a:t>
            </a:r>
            <a:r>
              <a:rPr lang="en-US" sz="2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trùng</a:t>
            </a:r>
            <a:r>
              <a:rPr lang="en-US" sz="2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tiểu</a:t>
            </a:r>
            <a:endParaRPr lang="en-US" sz="28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2143116"/>
            <a:ext cx="7467600" cy="4330836"/>
          </a:xfrm>
        </p:spPr>
        <p:txBody>
          <a:bodyPr/>
          <a:lstStyle/>
          <a:p>
            <a:pPr>
              <a:spcAft>
                <a:spcPts val="600"/>
              </a:spcAft>
              <a:buFontTx/>
              <a:buChar char="-"/>
            </a:pPr>
            <a:r>
              <a:rPr lang="en-US" dirty="0" err="1" smtClean="0"/>
              <a:t>Viêm</a:t>
            </a:r>
            <a:r>
              <a:rPr lang="en-US" dirty="0" smtClean="0"/>
              <a:t> </a:t>
            </a:r>
            <a:r>
              <a:rPr lang="en-US" dirty="0" err="1" smtClean="0"/>
              <a:t>niệu</a:t>
            </a:r>
            <a:r>
              <a:rPr lang="en-US" dirty="0" smtClean="0"/>
              <a:t> </a:t>
            </a:r>
            <a:r>
              <a:rPr lang="en-US" dirty="0" err="1" smtClean="0"/>
              <a:t>đạo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endParaRPr lang="en-US" dirty="0" smtClean="0"/>
          </a:p>
          <a:p>
            <a:pPr>
              <a:spcAft>
                <a:spcPts val="600"/>
              </a:spcAft>
              <a:buFontTx/>
              <a:buChar char="-"/>
            </a:pPr>
            <a:r>
              <a:rPr lang="en-US" dirty="0" err="1" smtClean="0"/>
              <a:t>Viêm</a:t>
            </a:r>
            <a:r>
              <a:rPr lang="en-US" dirty="0" smtClean="0"/>
              <a:t> </a:t>
            </a:r>
            <a:r>
              <a:rPr lang="en-US" dirty="0" err="1" smtClean="0"/>
              <a:t>bàng</a:t>
            </a:r>
            <a:r>
              <a:rPr lang="en-US" dirty="0" smtClean="0"/>
              <a:t> </a:t>
            </a:r>
            <a:r>
              <a:rPr lang="en-US" dirty="0" err="1" smtClean="0"/>
              <a:t>quang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endParaRPr lang="en-US" dirty="0" smtClean="0"/>
          </a:p>
          <a:p>
            <a:pPr>
              <a:spcAft>
                <a:spcPts val="600"/>
              </a:spcAft>
              <a:buFontTx/>
              <a:buChar char="-"/>
            </a:pPr>
            <a:r>
              <a:rPr lang="en-US" dirty="0" err="1" smtClean="0"/>
              <a:t>Viêm</a:t>
            </a:r>
            <a:r>
              <a:rPr lang="en-US" dirty="0" smtClean="0"/>
              <a:t> </a:t>
            </a:r>
            <a:r>
              <a:rPr lang="en-US" dirty="0" err="1" smtClean="0"/>
              <a:t>tiền</a:t>
            </a:r>
            <a:r>
              <a:rPr lang="en-US" dirty="0" smtClean="0"/>
              <a:t> </a:t>
            </a:r>
            <a:r>
              <a:rPr lang="en-US" dirty="0" err="1" smtClean="0"/>
              <a:t>liệt</a:t>
            </a:r>
            <a:r>
              <a:rPr lang="en-US" dirty="0" smtClean="0"/>
              <a:t> </a:t>
            </a:r>
            <a:r>
              <a:rPr lang="en-US" dirty="0" err="1" smtClean="0"/>
              <a:t>tuyến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endParaRPr lang="en-US" dirty="0" smtClean="0"/>
          </a:p>
          <a:p>
            <a:pPr>
              <a:spcAft>
                <a:spcPts val="600"/>
              </a:spcAft>
              <a:buFontTx/>
              <a:buChar char="-"/>
            </a:pPr>
            <a:r>
              <a:rPr lang="en-US" dirty="0" err="1" smtClean="0"/>
              <a:t>ViêM</a:t>
            </a:r>
            <a:r>
              <a:rPr lang="en-US" dirty="0" smtClean="0"/>
              <a:t> </a:t>
            </a:r>
            <a:r>
              <a:rPr lang="en-US" dirty="0" err="1" smtClean="0"/>
              <a:t>đài</a:t>
            </a:r>
            <a:r>
              <a:rPr lang="en-US" dirty="0" smtClean="0"/>
              <a:t> </a:t>
            </a:r>
            <a:r>
              <a:rPr lang="en-US" dirty="0" err="1" smtClean="0"/>
              <a:t>bể</a:t>
            </a:r>
            <a:r>
              <a:rPr lang="en-US" dirty="0" smtClean="0"/>
              <a:t> </a:t>
            </a:r>
            <a:r>
              <a:rPr lang="en-US" dirty="0" err="1" smtClean="0"/>
              <a:t>thận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00034" y="415333"/>
            <a:ext cx="8072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8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 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NHIỄM TRÙNG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TiỂU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87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00108"/>
            <a:ext cx="7467600" cy="560406"/>
          </a:xfrm>
        </p:spPr>
        <p:txBody>
          <a:bodyPr>
            <a:normAutofit/>
          </a:bodyPr>
          <a:lstStyle/>
          <a:p>
            <a:r>
              <a:rPr lang="en-US" sz="28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Tiêu</a:t>
            </a:r>
            <a:r>
              <a:rPr lang="en-US" sz="2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chuẩn</a:t>
            </a:r>
            <a:r>
              <a:rPr lang="en-US" sz="2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chẩn</a:t>
            </a:r>
            <a:r>
              <a:rPr lang="en-US" sz="2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đoán</a:t>
            </a:r>
            <a:endParaRPr lang="en-US" sz="28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0034" y="1643050"/>
            <a:ext cx="4000528" cy="61435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800" b="1" dirty="0" smtClean="0">
                <a:solidFill>
                  <a:srgbClr val="C00000"/>
                </a:solidFill>
              </a:rPr>
              <a:t>2/3 </a:t>
            </a:r>
            <a:r>
              <a:rPr lang="en-US" sz="2800" b="1" dirty="0" err="1" smtClean="0">
                <a:solidFill>
                  <a:srgbClr val="C00000"/>
                </a:solidFill>
              </a:rPr>
              <a:t>tiêu</a:t>
            </a:r>
            <a:r>
              <a:rPr lang="en-US" sz="2800" b="1" dirty="0" smtClean="0">
                <a:solidFill>
                  <a:srgbClr val="C00000"/>
                </a:solidFill>
              </a:rPr>
              <a:t> </a:t>
            </a:r>
            <a:r>
              <a:rPr lang="en-US" sz="2800" b="1" dirty="0" err="1" smtClean="0">
                <a:solidFill>
                  <a:srgbClr val="C00000"/>
                </a:solidFill>
              </a:rPr>
              <a:t>chuẩn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034" y="2357430"/>
            <a:ext cx="392909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Lâm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sàng</a:t>
            </a:r>
            <a:endParaRPr lang="en-US" sz="2400" b="1" dirty="0" smtClean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HC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niệu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đạo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cấp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Sốt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đau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hông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lưng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rung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thận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(+)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8596" y="4921291"/>
            <a:ext cx="692948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Tiểu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bạch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cầu</a:t>
            </a:r>
            <a:endParaRPr lang="en-US" sz="2400" b="1" dirty="0" smtClean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Que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nhúng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dipstick: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Leucocyte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esterase (+)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Soi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nước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tiểu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&gt;5BC/QT 40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72066" y="3145224"/>
            <a:ext cx="38576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Tiểu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vi </a:t>
            </a: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khuẩn</a:t>
            </a:r>
            <a:endParaRPr lang="en-US" sz="2400" b="1" dirty="0" smtClean="0">
              <a:latin typeface="Arial" pitchFamily="34" charset="0"/>
              <a:cs typeface="Arial" pitchFamily="34" charset="0"/>
            </a:endParaRPr>
          </a:p>
          <a:p>
            <a:pPr>
              <a:buFontTx/>
              <a:buChar char="-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Nitrite (+)</a:t>
            </a:r>
          </a:p>
          <a:p>
            <a:pPr>
              <a:buFontTx/>
              <a:buChar char="-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Cấy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nước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tiểu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(+)</a:t>
            </a:r>
          </a:p>
          <a:p>
            <a:pPr>
              <a:buFontTx/>
              <a:buChar char="-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Soi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nhuộm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gram NT (+)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0034" y="415333"/>
            <a:ext cx="8072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8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 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NHIỄM TRÙNG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TiỂU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57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Hầu</a:t>
            </a:r>
            <a:r>
              <a:rPr lang="en-US" dirty="0" smtClean="0"/>
              <a:t> </a:t>
            </a:r>
            <a:r>
              <a:rPr lang="en-US" dirty="0" err="1" smtClean="0"/>
              <a:t>hết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sỏi</a:t>
            </a:r>
            <a:r>
              <a:rPr lang="en-US" dirty="0" smtClean="0"/>
              <a:t> </a:t>
            </a:r>
            <a:r>
              <a:rPr lang="en-US" dirty="0" err="1" smtClean="0"/>
              <a:t>canxi</a:t>
            </a:r>
            <a:r>
              <a:rPr lang="en-US" dirty="0" smtClean="0"/>
              <a:t> oxalate, </a:t>
            </a:r>
            <a:r>
              <a:rPr lang="en-US" dirty="0" err="1" smtClean="0"/>
              <a:t>cản</a:t>
            </a:r>
            <a:r>
              <a:rPr lang="en-US" dirty="0" smtClean="0"/>
              <a:t> </a:t>
            </a:r>
            <a:r>
              <a:rPr lang="en-US" dirty="0" err="1" smtClean="0"/>
              <a:t>quang</a:t>
            </a:r>
            <a:r>
              <a:rPr lang="en-US" dirty="0" smtClean="0"/>
              <a:t>,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tăng</a:t>
            </a:r>
            <a:r>
              <a:rPr lang="en-US" dirty="0" smtClean="0"/>
              <a:t> </a:t>
            </a:r>
            <a:r>
              <a:rPr lang="en-US" dirty="0" err="1" smtClean="0"/>
              <a:t>thải</a:t>
            </a:r>
            <a:r>
              <a:rPr lang="en-US" dirty="0" smtClean="0"/>
              <a:t> </a:t>
            </a:r>
            <a:r>
              <a:rPr lang="en-US" dirty="0" err="1" smtClean="0"/>
              <a:t>canxi</a:t>
            </a:r>
            <a:r>
              <a:rPr lang="en-US" dirty="0" smtClean="0"/>
              <a:t> </a:t>
            </a:r>
            <a:r>
              <a:rPr lang="en-US" dirty="0" err="1" smtClean="0"/>
              <a:t>niệu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oxalate </a:t>
            </a:r>
            <a:r>
              <a:rPr lang="en-US" dirty="0" err="1" smtClean="0"/>
              <a:t>niệu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giảm</a:t>
            </a:r>
            <a:r>
              <a:rPr lang="en-US" dirty="0" smtClean="0"/>
              <a:t> citrate </a:t>
            </a:r>
            <a:r>
              <a:rPr lang="en-US" dirty="0" err="1" smtClean="0"/>
              <a:t>niệu</a:t>
            </a:r>
            <a:endParaRPr lang="en-US" dirty="0" smtClean="0"/>
          </a:p>
          <a:p>
            <a:pPr>
              <a:buNone/>
            </a:pPr>
            <a:r>
              <a:rPr lang="en-US" dirty="0" err="1" smtClean="0"/>
              <a:t>Sỏi</a:t>
            </a:r>
            <a:r>
              <a:rPr lang="en-US" dirty="0" smtClean="0"/>
              <a:t> </a:t>
            </a:r>
            <a:r>
              <a:rPr lang="en-US" dirty="0" err="1" smtClean="0"/>
              <a:t>urat</a:t>
            </a:r>
            <a:r>
              <a:rPr lang="en-US" dirty="0" smtClean="0"/>
              <a:t>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tăng</a:t>
            </a:r>
            <a:r>
              <a:rPr lang="en-US" dirty="0" smtClean="0"/>
              <a:t> acid uric, </a:t>
            </a:r>
            <a:r>
              <a:rPr lang="en-US" dirty="0" err="1" smtClean="0"/>
              <a:t>sỏi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cản</a:t>
            </a:r>
            <a:r>
              <a:rPr lang="en-US" dirty="0" smtClean="0"/>
              <a:t> </a:t>
            </a:r>
            <a:r>
              <a:rPr lang="en-US" dirty="0" err="1" smtClean="0"/>
              <a:t>quang</a:t>
            </a:r>
            <a:endParaRPr lang="en-US" dirty="0" smtClean="0"/>
          </a:p>
          <a:p>
            <a:pPr>
              <a:buNone/>
            </a:pPr>
            <a:r>
              <a:rPr lang="en-US" dirty="0" err="1" smtClean="0"/>
              <a:t>Tinh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nước</a:t>
            </a:r>
            <a:r>
              <a:rPr lang="en-US" dirty="0" smtClean="0"/>
              <a:t> 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đồng</a:t>
            </a:r>
            <a:r>
              <a:rPr lang="en-US" dirty="0" smtClean="0"/>
              <a:t> </a:t>
            </a:r>
            <a:r>
              <a:rPr lang="en-US" dirty="0" err="1" smtClean="0"/>
              <a:t>nghĩa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sỏi</a:t>
            </a:r>
            <a:r>
              <a:rPr lang="en-US" dirty="0" smtClean="0"/>
              <a:t> </a:t>
            </a:r>
            <a:r>
              <a:rPr lang="en-US" dirty="0" err="1" smtClean="0"/>
              <a:t>niệu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57620" y="285728"/>
            <a:ext cx="4572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9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 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SỎI NIỆU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00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spcAft>
                <a:spcPts val="600"/>
              </a:spcAft>
              <a:buNone/>
            </a:pPr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Chẩn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đoán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sỏi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khi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nhìn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thấy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sỏi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pPr>
              <a:spcAft>
                <a:spcPts val="600"/>
              </a:spcAft>
              <a:buFontTx/>
              <a:buChar char="-"/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Lâm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sàng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tiểu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ra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sỏi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cơn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đau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quặn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thận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do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sỏi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tắc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nghẽn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đường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tiểu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do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sỏi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600"/>
              </a:spcAft>
              <a:buFontTx/>
              <a:buChar char="-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CLS: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tình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cờ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phát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hiện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qua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siêu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âm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x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quang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CT scan,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nội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soi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600"/>
              </a:spcAft>
              <a:buFontTx/>
              <a:buChar char="-"/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Phẫu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thuật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57620" y="285728"/>
            <a:ext cx="4572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9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 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SỎI NIỆU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9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142976" y="1600200"/>
            <a:ext cx="6781824" cy="487375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buNone/>
            </a:pP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Tắc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nghẽn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đường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tiểu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trên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pPr>
              <a:spcAft>
                <a:spcPts val="600"/>
              </a:spcAft>
              <a:buNone/>
            </a:pP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Thận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ứ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nước</a:t>
            </a: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600"/>
              </a:spcAft>
              <a:buNone/>
            </a:pP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Tắc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nghẽn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đường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tiểu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dưới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pPr>
              <a:spcAft>
                <a:spcPts val="600"/>
              </a:spcAft>
              <a:buFontTx/>
              <a:buChar char="-"/>
            </a:pP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Cấp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bí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tiểu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cấp</a:t>
            </a: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600"/>
              </a:spcAft>
              <a:buFontTx/>
              <a:buChar char="-"/>
            </a:pP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Mạn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bí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tiểu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mạn</a:t>
            </a: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600"/>
              </a:spcAft>
              <a:buFontTx/>
              <a:buChar char="-"/>
            </a:pP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Cấp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trên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nền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mạn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3174" y="428604"/>
            <a:ext cx="5857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10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Tắc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nghẽn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đường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tiểu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91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57224" y="1571612"/>
          <a:ext cx="7572428" cy="402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86214"/>
                <a:gridCol w="3786214"/>
              </a:tblGrid>
              <a:tr h="370840">
                <a:tc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r>
                        <a:rPr lang="en-US" sz="2400" dirty="0" err="1" smtClean="0">
                          <a:latin typeface="Arial" pitchFamily="34" charset="0"/>
                          <a:cs typeface="Arial" pitchFamily="34" charset="0"/>
                        </a:rPr>
                        <a:t>Cấp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endParaRPr 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r>
                        <a:rPr lang="en-US" sz="2400" dirty="0" err="1" smtClean="0">
                          <a:latin typeface="Arial" pitchFamily="34" charset="0"/>
                          <a:cs typeface="Arial" pitchFamily="34" charset="0"/>
                        </a:rPr>
                        <a:t>Mạn</a:t>
                      </a:r>
                      <a:endParaRPr 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−"/>
                      </a:pPr>
                      <a:r>
                        <a:rPr lang="en-US" sz="2400" dirty="0" err="1" smtClean="0">
                          <a:latin typeface="Arial" pitchFamily="34" charset="0"/>
                          <a:cs typeface="Arial" pitchFamily="34" charset="0"/>
                        </a:rPr>
                        <a:t>Đột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ngột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không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tiểu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được</a:t>
                      </a:r>
                      <a:endParaRPr 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−"/>
                      </a:pPr>
                      <a:r>
                        <a:rPr lang="en-US" sz="2400" dirty="0" err="1" smtClean="0">
                          <a:latin typeface="Arial" pitchFamily="34" charset="0"/>
                          <a:cs typeface="Arial" pitchFamily="34" charset="0"/>
                        </a:rPr>
                        <a:t>Chậm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khởi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phát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dòng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nước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tiểu</a:t>
                      </a:r>
                      <a:endParaRPr 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−"/>
                      </a:pPr>
                      <a:r>
                        <a:rPr lang="en-US" sz="2400" dirty="0" err="1" smtClean="0">
                          <a:latin typeface="Arial" pitchFamily="34" charset="0"/>
                          <a:cs typeface="Arial" pitchFamily="34" charset="0"/>
                        </a:rPr>
                        <a:t>Đau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tức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hạ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vị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rặn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không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tiểu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được</a:t>
                      </a:r>
                      <a:endParaRPr 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−"/>
                      </a:pPr>
                      <a:r>
                        <a:rPr lang="en-US" sz="2400" dirty="0" err="1" smtClean="0">
                          <a:latin typeface="Arial" pitchFamily="34" charset="0"/>
                          <a:cs typeface="Arial" pitchFamily="34" charset="0"/>
                        </a:rPr>
                        <a:t>Dòng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nước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tiểu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yếu</a:t>
                      </a:r>
                      <a:endParaRPr lang="en-US" sz="2400" baseline="0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>
                        <a:buFont typeface="Arial" pitchFamily="34" charset="0"/>
                        <a:buChar char="−"/>
                      </a:pP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Dòng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nước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tiểu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lúc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mạnh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lúc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yếu</a:t>
                      </a:r>
                      <a:endParaRPr lang="en-US" sz="2400" baseline="0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>
                        <a:buFont typeface="Arial" pitchFamily="34" charset="0"/>
                        <a:buChar char="−"/>
                      </a:pP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Tiểu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phải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rặn</a:t>
                      </a:r>
                      <a:endParaRPr lang="en-US" sz="2400" baseline="0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>
                        <a:buFont typeface="Arial" pitchFamily="34" charset="0"/>
                        <a:buChar char="−"/>
                      </a:pP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Tiểu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nhỏ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giọt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lúc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kết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thúc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đi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tiểu</a:t>
                      </a:r>
                      <a:endParaRPr 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−"/>
                      </a:pPr>
                      <a:r>
                        <a:rPr lang="en-US" sz="2400" dirty="0" err="1" smtClean="0">
                          <a:latin typeface="Arial" pitchFamily="34" charset="0"/>
                          <a:cs typeface="Arial" pitchFamily="34" charset="0"/>
                        </a:rPr>
                        <a:t>Cầu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bàng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quang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(+)</a:t>
                      </a:r>
                      <a:endParaRPr 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−"/>
                      </a:pPr>
                      <a:r>
                        <a:rPr lang="en-US" sz="2400" dirty="0" err="1" smtClean="0">
                          <a:latin typeface="Arial" pitchFamily="34" charset="0"/>
                          <a:cs typeface="Arial" pitchFamily="34" charset="0"/>
                        </a:rPr>
                        <a:t>Cảm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giác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tiểu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không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hết</a:t>
                      </a:r>
                      <a:endParaRPr 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057400" y="500042"/>
            <a:ext cx="6515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10.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Tắc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nghẽn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đường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tiểu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dưới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6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22654"/>
            <a:ext cx="9143999" cy="6903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362200" y="3962400"/>
            <a:ext cx="6477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7030A0"/>
                </a:solidFill>
                <a:latin typeface="Mistral" pitchFamily="66" charset="0"/>
                <a:cs typeface="Calibri" pitchFamily="34" charset="0"/>
              </a:rPr>
              <a:t>XIN CHÂN THÀNH CẢM ƠN </a:t>
            </a:r>
          </a:p>
          <a:p>
            <a:pPr algn="ctr"/>
            <a:r>
              <a:rPr lang="en-US" sz="3200" b="1" dirty="0" smtClean="0">
                <a:solidFill>
                  <a:srgbClr val="7030A0"/>
                </a:solidFill>
                <a:latin typeface="Mistral" pitchFamily="66" charset="0"/>
                <a:cs typeface="Calibri" pitchFamily="34" charset="0"/>
              </a:rPr>
              <a:t>SỰ QUAN TÂM THEO DÕI CỦA</a:t>
            </a:r>
            <a:r>
              <a:rPr lang="vi-VN" sz="3200" b="1" dirty="0" smtClean="0">
                <a:solidFill>
                  <a:srgbClr val="7030A0"/>
                </a:solidFill>
                <a:latin typeface="Mistral" pitchFamily="66" charset="0"/>
                <a:cs typeface="Calibri" pitchFamily="34" charset="0"/>
              </a:rPr>
              <a:t> </a:t>
            </a:r>
            <a:r>
              <a:rPr lang="en-US" sz="3200" b="1" dirty="0" smtClean="0">
                <a:solidFill>
                  <a:srgbClr val="7030A0"/>
                </a:solidFill>
                <a:latin typeface="Mistral" pitchFamily="66" charset="0"/>
                <a:cs typeface="Calibri" pitchFamily="34" charset="0"/>
              </a:rPr>
              <a:t>CÁC BẠN</a:t>
            </a:r>
          </a:p>
        </p:txBody>
      </p:sp>
    </p:spTree>
    <p:extLst>
      <p:ext uri="{BB962C8B-B14F-4D97-AF65-F5344CB8AC3E}">
        <p14:creationId xmlns:p14="http://schemas.microsoft.com/office/powerpoint/2010/main" val="38206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458200" cy="3505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Glucose 7.25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mmol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/L</a:t>
            </a:r>
          </a:p>
          <a:p>
            <a:pPr marL="0" indent="0">
              <a:buNone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VS 1 h 28, 2h 57, CRP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109.56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 err="1">
                <a:latin typeface="Arial" pitchFamily="34" charset="0"/>
                <a:cs typeface="Arial" pitchFamily="34" charset="0"/>
              </a:rPr>
              <a:t>Chol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3.15, TG 0.69, HDL-C 1.1, LDL –C 1.78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 err="1">
                <a:latin typeface="Arial" pitchFamily="34" charset="0"/>
                <a:cs typeface="Arial" pitchFamily="34" charset="0"/>
              </a:rPr>
              <a:t>Alb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22 g/L, protein 48.9 g/l,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Antids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DNA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2.34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TPTNT: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Ery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200,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uro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3.2,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Bili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-, Nitrite -,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keton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-, protein 10g/l,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           glucose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-, pH 5.5, SG 1.019,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Leu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70</a:t>
            </a:r>
          </a:p>
          <a:p>
            <a:pPr marL="0" indent="0">
              <a:buNone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Pront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24h 10g</a:t>
            </a:r>
          </a:p>
          <a:p>
            <a:pPr marL="400050" lvl="1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0" y="304800"/>
            <a:ext cx="716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Tình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huống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lâm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sàng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1: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35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9600" y="482025"/>
            <a:ext cx="716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Tình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huống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lâm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sàng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1: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" y="1777425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Arial" pitchFamily="34" charset="0"/>
                <a:cs typeface="Arial" pitchFamily="34" charset="0"/>
              </a:rPr>
              <a:t>Đặt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latin typeface="Arial" pitchFamily="34" charset="0"/>
                <a:cs typeface="Arial" pitchFamily="34" charset="0"/>
              </a:rPr>
              <a:t>vấn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latin typeface="Arial" pitchFamily="34" charset="0"/>
                <a:cs typeface="Arial" pitchFamily="34" charset="0"/>
              </a:rPr>
              <a:t>đề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 ở </a:t>
            </a:r>
            <a:r>
              <a:rPr lang="en-US" sz="3200" dirty="0" err="1" smtClean="0">
                <a:latin typeface="Arial" pitchFamily="34" charset="0"/>
                <a:cs typeface="Arial" pitchFamily="34" charset="0"/>
              </a:rPr>
              <a:t>bệnh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latin typeface="Arial" pitchFamily="34" charset="0"/>
                <a:cs typeface="Arial" pitchFamily="34" charset="0"/>
              </a:rPr>
              <a:t>nhân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latin typeface="Arial" pitchFamily="34" charset="0"/>
                <a:cs typeface="Arial" pitchFamily="34" charset="0"/>
              </a:rPr>
              <a:t>này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?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" y="3149025"/>
            <a:ext cx="815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Arial" pitchFamily="34" charset="0"/>
                <a:cs typeface="Arial" pitchFamily="34" charset="0"/>
              </a:rPr>
              <a:t>Các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latin typeface="Arial" pitchFamily="34" charset="0"/>
                <a:cs typeface="Arial" pitchFamily="34" charset="0"/>
              </a:rPr>
              <a:t>hội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latin typeface="Arial" pitchFamily="34" charset="0"/>
                <a:cs typeface="Arial" pitchFamily="34" charset="0"/>
              </a:rPr>
              <a:t>chứng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latin typeface="Arial" pitchFamily="34" charset="0"/>
                <a:cs typeface="Arial" pitchFamily="34" charset="0"/>
              </a:rPr>
              <a:t>thận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latin typeface="Arial" pitchFamily="34" charset="0"/>
                <a:cs typeface="Arial" pitchFamily="34" charset="0"/>
              </a:rPr>
              <a:t>học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 ở </a:t>
            </a:r>
            <a:r>
              <a:rPr lang="en-US" sz="3200" dirty="0" err="1" smtClean="0">
                <a:latin typeface="Arial" pitchFamily="34" charset="0"/>
                <a:cs typeface="Arial" pitchFamily="34" charset="0"/>
              </a:rPr>
              <a:t>bệnh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latin typeface="Arial" pitchFamily="34" charset="0"/>
                <a:cs typeface="Arial" pitchFamily="34" charset="0"/>
              </a:rPr>
              <a:t>nhân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latin typeface="Arial" pitchFamily="34" charset="0"/>
                <a:cs typeface="Arial" pitchFamily="34" charset="0"/>
              </a:rPr>
              <a:t>này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?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5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71604" y="142852"/>
            <a:ext cx="6143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Tên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các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hội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chứng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034" y="976954"/>
            <a:ext cx="4214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Chẩn</a:t>
            </a:r>
            <a:r>
              <a:rPr lang="en-US" sz="28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đoán</a:t>
            </a:r>
            <a:r>
              <a:rPr lang="en-US" sz="28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tổn</a:t>
            </a:r>
            <a:r>
              <a:rPr lang="en-US" sz="28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thương</a:t>
            </a:r>
            <a:endParaRPr lang="en-US" sz="2800" b="1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8596" y="4786322"/>
            <a:ext cx="3929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Đánh</a:t>
            </a:r>
            <a:r>
              <a:rPr lang="en-US" sz="28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giá</a:t>
            </a:r>
            <a:r>
              <a:rPr lang="en-US" sz="28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chức</a:t>
            </a:r>
            <a:r>
              <a:rPr lang="en-US" sz="28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năng</a:t>
            </a:r>
            <a:endParaRPr lang="en-US" sz="2800" b="1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2844" y="1785926"/>
            <a:ext cx="2000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Trước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thận</a:t>
            </a:r>
            <a:endParaRPr lang="en-US" sz="2400" b="1" dirty="0" smtClean="0">
              <a:latin typeface="Arial" pitchFamily="34" charset="0"/>
              <a:cs typeface="Arial" pitchFamily="34" charset="0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Tăng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huyết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áp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4348" y="5500702"/>
            <a:ext cx="30003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−"/>
            </a:pP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Suy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thận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cấp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−"/>
            </a:pP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Suy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thận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mạn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72198" y="1796655"/>
            <a:ext cx="278605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Sau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thận</a:t>
            </a:r>
            <a:endParaRPr lang="en-US" sz="2400" b="1" dirty="0" smtClean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Nhiễm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trùng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tiểu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Sỏi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niệu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Tắc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nghẽn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đường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tiểu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86050" y="1763618"/>
            <a:ext cx="31432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Tại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thận</a:t>
            </a:r>
            <a:endParaRPr lang="en-US" sz="2400" b="1" dirty="0" smtClean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Hội</a:t>
            </a:r>
            <a:r>
              <a:rPr lang="en-US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chứng</a:t>
            </a:r>
            <a:r>
              <a:rPr lang="en-US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thận</a:t>
            </a:r>
            <a:r>
              <a:rPr lang="en-US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hư</a:t>
            </a:r>
            <a:endParaRPr lang="en-US" sz="2000" b="1" dirty="0" smtClean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Viêm</a:t>
            </a:r>
            <a:r>
              <a:rPr lang="en-US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thận</a:t>
            </a:r>
            <a:r>
              <a:rPr lang="en-US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cấp</a:t>
            </a:r>
            <a:endParaRPr lang="en-US" sz="2000" b="1" dirty="0" smtClean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Bất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thường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NT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không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TC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Khiếm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khuyết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ống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thận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27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4117</Words>
  <Application>Microsoft Office PowerPoint</Application>
  <PresentationFormat>On-screen Show (4:3)</PresentationFormat>
  <Paragraphs>675</Paragraphs>
  <Slides>67</Slides>
  <Notes>67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HỘI CHỨNG VIÊM THẬN</vt:lpstr>
      <vt:lpstr>1. HỘI CHỨNG VIÊM THẬN</vt:lpstr>
      <vt:lpstr>1. HỘI CHỨNG VIÊM THẬN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7.BẤT THƯỜNG NƯỚC TIỂU KHÔNG TRIỆU CHỨNG</vt:lpstr>
      <vt:lpstr> 7.BẤT THƯỜNG NƯỚC TIỂU KHÔNG TRIỆU CHỨNG</vt:lpstr>
      <vt:lpstr> 7.BẤT THƯỜNG NƯỚC TIỂU KHÔNG TRIỆU CHỨNG</vt:lpstr>
      <vt:lpstr> 7.BẤT THƯỜNG NƯỚC TIỂU KHÔNG TRIỆU CHỨNG</vt:lpstr>
      <vt:lpstr>PowerPoint Presentation</vt:lpstr>
      <vt:lpstr>PowerPoint Presentation</vt:lpstr>
      <vt:lpstr>Các khái niệm</vt:lpstr>
      <vt:lpstr>Yếu tố nguy cơ nhiễm trùng tiểu</vt:lpstr>
      <vt:lpstr>Lâm sàng nhiễm trùng tiểu</vt:lpstr>
      <vt:lpstr>Tiêu chuẩn chẩn đoán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31</cp:revision>
  <dcterms:created xsi:type="dcterms:W3CDTF">2019-07-15T03:40:12Z</dcterms:created>
  <dcterms:modified xsi:type="dcterms:W3CDTF">2019-07-16T03:51:39Z</dcterms:modified>
</cp:coreProperties>
</file>